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Montserrat"/>
      <p:regular r:id="rId78"/>
      <p:bold r:id="rId79"/>
      <p:italic r:id="rId80"/>
      <p:boldItalic r:id="rId81"/>
    </p:embeddedFont>
    <p:embeddedFont>
      <p:font typeface="Roboto Mono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Mono-italic.fntdata"/><Relationship Id="rId83" Type="http://schemas.openxmlformats.org/officeDocument/2006/relationships/font" Target="fonts/RobotoMono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RobotoMono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Montserrat-italic.fntdata"/><Relationship Id="rId82" Type="http://schemas.openxmlformats.org/officeDocument/2006/relationships/font" Target="fonts/RobotoMono-regular.fntdata"/><Relationship Id="rId81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Montserrat-bold.fntdata"/><Relationship Id="rId34" Type="http://schemas.openxmlformats.org/officeDocument/2006/relationships/slide" Target="slides/slide28.xml"/><Relationship Id="rId78" Type="http://schemas.openxmlformats.org/officeDocument/2006/relationships/font" Target="fonts/Montserrat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77a8f69eed_1_28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77a8f69eed_1_285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90c1cc4489_0_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90c1cc4489_0_32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90c1cc4489_0_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90c1cc4489_0_37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90c1cc4489_0_25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90c1cc4489_0_250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90c1cc4489_0_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90c1cc4489_0_42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90c1cc4489_0_4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90c1cc4489_0_49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0c1cc4489_0_5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Реальный датасет из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sklearn</a:t>
            </a:r>
            <a:r>
              <a:rPr lang="ru">
                <a:solidFill>
                  <a:schemeClr val="dk1"/>
                </a:solidFill>
              </a:rPr>
              <a:t>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Признаки описывают район, а целевая переменная — </a:t>
            </a:r>
            <a:r>
              <a:rPr b="1" lang="ru">
                <a:solidFill>
                  <a:schemeClr val="dk1"/>
                </a:solidFill>
              </a:rPr>
              <a:t>средняя цена домов</a:t>
            </a:r>
            <a:r>
              <a:rPr lang="ru">
                <a:solidFill>
                  <a:schemeClr val="dk1"/>
                </a:solidFill>
              </a:rPr>
              <a:t> в этом районе.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Мы будем на этом одном примере показывать все методы регрессии.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90c1cc4489_0_55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90c1cc4489_0_6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Реальный датасет из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sklearn</a:t>
            </a:r>
            <a:r>
              <a:rPr lang="ru">
                <a:solidFill>
                  <a:schemeClr val="dk1"/>
                </a:solidFill>
              </a:rPr>
              <a:t>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Признаки описывают район, а целевая переменная — </a:t>
            </a:r>
            <a:r>
              <a:rPr b="1" lang="ru">
                <a:solidFill>
                  <a:schemeClr val="dk1"/>
                </a:solidFill>
              </a:rPr>
              <a:t>средняя цена домов</a:t>
            </a:r>
            <a:r>
              <a:rPr lang="ru">
                <a:solidFill>
                  <a:schemeClr val="dk1"/>
                </a:solidFill>
              </a:rPr>
              <a:t> в этом районе.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Мы будем на этом одном примере показывать все методы регрессии.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390c1cc4489_0_62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90c1cc4489_0_6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Перед моделями мы смотрим, </a:t>
            </a:r>
            <a:r>
              <a:rPr b="1" lang="ru">
                <a:solidFill>
                  <a:schemeClr val="dk1"/>
                </a:solidFill>
              </a:rPr>
              <a:t>как распределены признаки</a:t>
            </a:r>
            <a:r>
              <a:rPr lang="ru">
                <a:solidFill>
                  <a:schemeClr val="dk1"/>
                </a:solidFill>
              </a:rPr>
              <a:t>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Видно, что: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масштабы у признаков разные (кто-то маленький, кто-то очень большой),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некоторые распределения смещены, есть «хвосты».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Это важно, потому что многие модели чувствительны к масштабу.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390c1cc4489_0_68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90c1cc4489_0_25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Перед моделями мы смотрим, </a:t>
            </a:r>
            <a:r>
              <a:rPr b="1" lang="ru">
                <a:solidFill>
                  <a:schemeClr val="dk1"/>
                </a:solidFill>
              </a:rPr>
              <a:t>как распределены признаки</a:t>
            </a:r>
            <a:r>
              <a:rPr lang="ru">
                <a:solidFill>
                  <a:schemeClr val="dk1"/>
                </a:solidFill>
              </a:rPr>
              <a:t>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Видно, что: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масштабы у признаков разные (кто-то маленький, кто-то очень большой),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некоторые распределения смещены, есть «хвосты».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 важно, потому что многие модели чувствительны к масштабу.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90c1cc4489_0_255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90c1cc4489_0_7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Целевая переменная — средняя цена домов.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Видно, что: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много </a:t>
            </a:r>
            <a:r>
              <a:rPr b="1" lang="ru">
                <a:solidFill>
                  <a:schemeClr val="dk1"/>
                </a:solidFill>
              </a:rPr>
              <a:t>относительно недорогих</a:t>
            </a:r>
            <a:r>
              <a:rPr lang="ru">
                <a:solidFill>
                  <a:schemeClr val="dk1"/>
                </a:solidFill>
              </a:rPr>
              <a:t> районов,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>
                <a:solidFill>
                  <a:schemeClr val="dk1"/>
                </a:solidFill>
              </a:rPr>
              <a:t>дорогих</a:t>
            </a:r>
            <a:r>
              <a:rPr lang="ru">
                <a:solidFill>
                  <a:schemeClr val="dk1"/>
                </a:solidFill>
              </a:rPr>
              <a:t> районов меньше (правый «хвост»).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 помогает понять, где нам особенно важно хорошо предсказывать, и что есть выбросы.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90c1cc4489_0_74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90c1cc4489_0_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Нужна простая, быстрая и базовая модель - логистическая регрессия.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Нужна интерпретируемость и нелинейность - дерево решений.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Нужна высокая точность "из коробки" и возможность применять к категориальным признакам - CatBoost.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Есть много размеченных данных, и задача сложная - нейронные сети.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Данные не имеют явной структуры, или объекты характеризуются "близостью" (рекомендации, геоданные) - k-ближайших соседей (kNN).</a:t>
            </a:r>
            <a:endParaRPr/>
          </a:p>
        </p:txBody>
      </p:sp>
      <p:sp>
        <p:nvSpPr>
          <p:cNvPr id="360" name="Google Shape;360;g390c1cc4489_0_20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90c1cc4489_0_26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Целевая переменная — средняя цена домов.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Видно, что: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много </a:t>
            </a:r>
            <a:r>
              <a:rPr b="1" lang="ru">
                <a:solidFill>
                  <a:schemeClr val="dk1"/>
                </a:solidFill>
              </a:rPr>
              <a:t>относительно недорогих</a:t>
            </a:r>
            <a:r>
              <a:rPr lang="ru">
                <a:solidFill>
                  <a:schemeClr val="dk1"/>
                </a:solidFill>
              </a:rPr>
              <a:t> районов,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>
                <a:solidFill>
                  <a:schemeClr val="dk1"/>
                </a:solidFill>
              </a:rPr>
              <a:t>дорогих</a:t>
            </a:r>
            <a:r>
              <a:rPr lang="ru">
                <a:solidFill>
                  <a:schemeClr val="dk1"/>
                </a:solidFill>
              </a:rPr>
              <a:t> районов меньше (правый «хвост»).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 помогает понять, где нам особенно важно хорошо предсказывать, и что есть выбросы.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90c1cc4489_0_261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775b28bc83_0_30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775b28bc83_0_306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90c1cc4489_0_8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Мы делим данные на «учимся» и «проверяем себя».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Масштабирование нужно, чтобы признаки были примерно в одном диапазоне — это важно для многих методов (линейная регрессия, kNN, нейросети).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90c1cc4489_0_88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775b28bc83_0_3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Корреляция показывает, насколько два признака «ходят вместе».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Значения: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−1 — идеальная отрицательная связь,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+1 — идеальная положительная,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0 — нет линейной связи.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картинке видно, какие признаки сильнее всего связаны с ценой</a:t>
            </a:r>
            <a:endParaRPr/>
          </a:p>
        </p:txBody>
      </p:sp>
      <p:sp>
        <p:nvSpPr>
          <p:cNvPr id="490" name="Google Shape;490;g3775b28bc83_0_316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90c1cc4489_0_2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Корреляция показывает, насколько два признака «ходят вместе».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Значения: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−1 — идеальная отрицательная связь,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+1 — идеальная положительная,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0 — нет линейной связи.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картинке видно, какие признаки сильнее всего связаны с ценой</a:t>
            </a:r>
            <a:endParaRPr/>
          </a:p>
        </p:txBody>
      </p:sp>
      <p:sp>
        <p:nvSpPr>
          <p:cNvPr id="496" name="Google Shape;496;g390c1cc4489_0_267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90c1cc4489_0_2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Корреляция показывает, насколько два признака «ходят вместе».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Значения: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−1 — идеальная отрицательная связь,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+1 — идеальная положительная,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0 — нет линейной связи.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картинке видно, какие признаки сильнее всего связаны с ценой</a:t>
            </a:r>
            <a:endParaRPr/>
          </a:p>
        </p:txBody>
      </p:sp>
      <p:sp>
        <p:nvSpPr>
          <p:cNvPr id="502" name="Google Shape;502;g390c1cc4489_0_273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775b28bc83_0_3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Нам нужно количественно сравнивать модели.</a:t>
            </a:r>
            <a:br>
              <a:rPr lang="ru"/>
            </a:br>
            <a:r>
              <a:rPr lang="ru"/>
              <a:t>MAE — «в среднем насколько мы ошибаемся» в тех же единицах, что цена.</a:t>
            </a:r>
            <a:br>
              <a:rPr lang="ru"/>
            </a:br>
            <a:r>
              <a:rPr lang="ru"/>
              <a:t>MSE/RMSE сильнее наказывают большие ошибки.</a:t>
            </a:r>
            <a:br>
              <a:rPr lang="ru"/>
            </a:br>
            <a:r>
              <a:rPr lang="ru"/>
              <a:t>В ноутбуке мы используем все три метрики.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775b28bc83_0_328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90c1cc4489_0_27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Нам нужно количественно сравнивать модели.</a:t>
            </a:r>
            <a:br>
              <a:rPr lang="ru"/>
            </a:br>
            <a:r>
              <a:rPr lang="ru"/>
              <a:t>MAE — «в среднем насколько мы ошибаемся» в тех же единицах, что цена.</a:t>
            </a:r>
            <a:br>
              <a:rPr lang="ru"/>
            </a:br>
            <a:r>
              <a:rPr lang="ru"/>
              <a:t>MSE/RMSE сильнее наказывают большие ошибки.</a:t>
            </a:r>
            <a:br>
              <a:rPr lang="ru"/>
            </a:br>
            <a:r>
              <a:rPr lang="ru"/>
              <a:t>В ноутбуке мы используем все три метрики.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90c1cc4489_0_279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90c1cc4489_0_28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Нам нужно количественно сравнивать модели.</a:t>
            </a:r>
            <a:br>
              <a:rPr lang="ru"/>
            </a:br>
            <a:r>
              <a:rPr lang="ru"/>
              <a:t>MAE — «в среднем насколько мы ошибаемся» в тех же единицах, что цена.</a:t>
            </a:r>
            <a:br>
              <a:rPr lang="ru"/>
            </a:br>
            <a:r>
              <a:rPr lang="ru"/>
              <a:t>MSE/RMSE сильнее наказывают большие ошибки.</a:t>
            </a:r>
            <a:br>
              <a:rPr lang="ru"/>
            </a:br>
            <a:r>
              <a:rPr lang="ru"/>
              <a:t>В ноутбуке мы используем все три метрики.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90c1cc4489_0_287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90c1cc4489_0_10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Чтобы не копировать один и тот же код для каждой модели, мы сделали </a:t>
            </a:r>
            <a:r>
              <a:rPr b="1" lang="ru">
                <a:solidFill>
                  <a:schemeClr val="dk1"/>
                </a:solidFill>
              </a:rPr>
              <a:t>универсальную функцию</a:t>
            </a:r>
            <a:r>
              <a:rPr lang="ru">
                <a:solidFill>
                  <a:schemeClr val="dk1"/>
                </a:solidFill>
              </a:rPr>
              <a:t>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Дальше мы будем просто вызывать её для разных алгоритмов: линейная регрессия, деревья, лес, kNN, нейросеть.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90c1cc4489_0_106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7f896714a_0_7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77f896714a_0_71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90c1cc4489_0_29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Чтобы не копировать один и тот же код для каждой модели, мы сделали </a:t>
            </a:r>
            <a:r>
              <a:rPr b="1" lang="ru">
                <a:solidFill>
                  <a:schemeClr val="dk1"/>
                </a:solidFill>
              </a:rPr>
              <a:t>универсальную функцию</a:t>
            </a:r>
            <a:r>
              <a:rPr lang="ru">
                <a:solidFill>
                  <a:schemeClr val="dk1"/>
                </a:solidFill>
              </a:rPr>
              <a:t>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Дальше мы будем просто вызывать её для разных алгоритмов: линейная регрессия, деревья, лес, kNN, нейросеть.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90c1cc4489_0_295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775b28bc83_0_35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Модель — это просто </a:t>
            </a:r>
            <a:r>
              <a:rPr b="1" lang="ru">
                <a:solidFill>
                  <a:schemeClr val="dk1"/>
                </a:solidFill>
              </a:rPr>
              <a:t>линейная комбинация</a:t>
            </a:r>
            <a:r>
              <a:rPr lang="ru">
                <a:solidFill>
                  <a:schemeClr val="dk1"/>
                </a:solidFill>
              </a:rPr>
              <a:t> признаков.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Веса w_i​ показывают «вклад» каждого признака в итоговую цену.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— это подбор таких w_i​, чтобы MAE/MSE/RMSE были минимальными.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775b28bc83_0_350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90c1cc4489_0_30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Модель — это просто </a:t>
            </a:r>
            <a:r>
              <a:rPr b="1" lang="ru">
                <a:solidFill>
                  <a:schemeClr val="dk1"/>
                </a:solidFill>
              </a:rPr>
              <a:t>линейная комбинация</a:t>
            </a:r>
            <a:r>
              <a:rPr lang="ru">
                <a:solidFill>
                  <a:schemeClr val="dk1"/>
                </a:solidFill>
              </a:rPr>
              <a:t> признаков.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Веса w_i​ показывают «вклад» каждого признака в итоговую цену.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Обучение — это подбор таких w_i​, чтобы MAE/MSE/RMSE были минимальными.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90c1cc4489_0_301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0c1cc4489_0_3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Модель — это просто </a:t>
            </a:r>
            <a:r>
              <a:rPr b="1" lang="ru">
                <a:solidFill>
                  <a:schemeClr val="dk1"/>
                </a:solidFill>
              </a:rPr>
              <a:t>линейная комбинация</a:t>
            </a:r>
            <a:r>
              <a:rPr lang="ru">
                <a:solidFill>
                  <a:schemeClr val="dk1"/>
                </a:solidFill>
              </a:rPr>
              <a:t> признаков.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Веса w_i​ показывают «вклад» каждого признака в итоговую цену.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Обучение — это подбор таких w_i​, чтобы MAE/MSE/RMSE были минимальными.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90c1cc4489_0_311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0c1cc4489_0_1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обучаем модель на масштабированных признаках и смотрим на тест.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Точки вокруг диагонали — модель неплохо предсказывает, но есть разброс.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На этом же шаге видно MAE/MSE/RMSE для линейной регрессии.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90c1cc4489_0_124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90c1cc4489_0_3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обучаем модель на масштабированных признаках и смотрим на тест.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Точки вокруг диагонали — модель неплохо предсказывает, но есть разброс.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На этом же шаге видно MAE/MSE/RMSE для линейной регрессии.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390c1cc4489_0_321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90c1cc4489_0_3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обучаем модель на масштабированных признаках и смотрим на тест.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Точки вокруг диагонали — модель неплохо предсказывает, но есть разброс.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На этом же шаге видно MAE/MSE/RMSE для линейной регрессии.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390c1cc4489_0_328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90c1cc4489_0_14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 модулю коэффициентов (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|w_i|</a:t>
            </a:r>
            <a:r>
              <a:rPr lang="ru">
                <a:solidFill>
                  <a:schemeClr val="dk1"/>
                </a:solidFill>
              </a:rPr>
              <a:t>) можно понять, какие признаки сильнее влияют на цену.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Линейная регрессия — отличный </a:t>
            </a:r>
            <a:r>
              <a:rPr b="1" lang="ru">
                <a:solidFill>
                  <a:schemeClr val="dk1"/>
                </a:solidFill>
              </a:rPr>
              <a:t>стартовый базовый метод</a:t>
            </a:r>
            <a:r>
              <a:rPr lang="ru">
                <a:solidFill>
                  <a:schemeClr val="dk1"/>
                </a:solidFill>
              </a:rPr>
              <a:t>, но он может быть «слишком простым» для сложных зависимостей.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90c1cc4489_0_147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90c1cc4489_0_33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 модулю коэффициентов (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|w_i|</a:t>
            </a:r>
            <a:r>
              <a:rPr lang="ru">
                <a:solidFill>
                  <a:schemeClr val="dk1"/>
                </a:solidFill>
              </a:rPr>
              <a:t>) можно понять, какие признаки сильнее влияют на цену.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Линейная регрессия — отличный </a:t>
            </a:r>
            <a:r>
              <a:rPr b="1" lang="ru">
                <a:solidFill>
                  <a:schemeClr val="dk1"/>
                </a:solidFill>
              </a:rPr>
              <a:t>стартовый базовый метод</a:t>
            </a:r>
            <a:r>
              <a:rPr lang="ru">
                <a:solidFill>
                  <a:schemeClr val="dk1"/>
                </a:solidFill>
              </a:rPr>
              <a:t>, но он может быть «слишком простым» для сложных зависимостей.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90c1cc4489_0_335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90c1cc4489_0_13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 модулю коэффициентов (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|w_i|</a:t>
            </a:r>
            <a:r>
              <a:rPr lang="ru">
                <a:solidFill>
                  <a:schemeClr val="dk1"/>
                </a:solidFill>
              </a:rPr>
              <a:t>) можно понять, какие признаки сильнее влияют на цену.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Линейная регрессия — отличный </a:t>
            </a:r>
            <a:r>
              <a:rPr b="1" lang="ru">
                <a:solidFill>
                  <a:schemeClr val="dk1"/>
                </a:solidFill>
              </a:rPr>
              <a:t>стартовый базовый метод</a:t>
            </a:r>
            <a:r>
              <a:rPr lang="ru">
                <a:solidFill>
                  <a:schemeClr val="dk1"/>
                </a:solidFill>
              </a:rPr>
              <a:t>, но он может быть «слишком простым» для сложных зависимостей.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90c1cc4489_0_138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90c1cc4489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90c1cc4489_0_0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90c1cc4489_0_3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 модулю коэффициентов (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|w_i|</a:t>
            </a:r>
            <a:r>
              <a:rPr lang="ru">
                <a:solidFill>
                  <a:schemeClr val="dk1"/>
                </a:solidFill>
              </a:rPr>
              <a:t>) можно понять, какие признаки сильнее влияют на цену.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Линейная регрессия — отличный </a:t>
            </a:r>
            <a:r>
              <a:rPr b="1" lang="ru">
                <a:solidFill>
                  <a:schemeClr val="dk1"/>
                </a:solidFill>
              </a:rPr>
              <a:t>стартовый базовый метод</a:t>
            </a:r>
            <a:r>
              <a:rPr lang="ru">
                <a:solidFill>
                  <a:schemeClr val="dk1"/>
                </a:solidFill>
              </a:rPr>
              <a:t>, но он может быть «слишком простым» для сложных зависимостей.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90c1cc4489_0_342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90c1cc4489_0_15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Модель — это просто </a:t>
            </a:r>
            <a:r>
              <a:rPr b="1" lang="ru">
                <a:solidFill>
                  <a:schemeClr val="dk1"/>
                </a:solidFill>
              </a:rPr>
              <a:t>линейная комбинация</a:t>
            </a:r>
            <a:r>
              <a:rPr lang="ru">
                <a:solidFill>
                  <a:schemeClr val="dk1"/>
                </a:solidFill>
              </a:rPr>
              <a:t> признаков.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Веса w_i​ показывают «вклад» каждого признака в итоговую цену.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Обучение — это подбор таких w_i​, чтобы MAE/MSE/RMSE были минимальными.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90c1cc4489_0_154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90c1cc4489_0_18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Дерево решений пытается задавать вопросы вида «доход &gt; X?», «возраст дома &gt; Y?» и т.д.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Случайный лес строит много таких деревьев на разных подвыборках и усредняет, уменьшая переобучение.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90c1cc4489_0_185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90c1cc4489_0_16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390c1cc4489_0_164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90c1cc4489_0_34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390c1cc4489_0_347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90c1cc4489_0_35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90c1cc4489_0_354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90c1cc4489_0_17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Деревья часто дают лучшее качество, чем чистая линейная регрессия, но могут переобучаться.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90c1cc4489_0_178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90c1cc4489_0_36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Деревья часто дают лучшее качество, чем чистая линейная регрессия, но могут переобучаться.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390c1cc4489_0_361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90c1cc4489_0_19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390c1cc4489_0_195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90c1cc4489_0_36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390c1cc4489_0_366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90c1cc4489_0_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90c1cc4489_0_5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90c1cc4489_0_3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390c1cc4489_0_373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90c1cc4489_0_20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Лес обычно даёт ещё лучшее качество и более стабильные результаты.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90c1cc4489_0_202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90c1cc4489_0_38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Лес обычно даёт ещё лучшее качество и более стабильные результаты.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390c1cc4489_0_380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775b28bc83_0_3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3775b28bc83_0_382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90c1cc4489_0_38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390c1cc4489_0_385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90c1cc4489_0_2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390c1cc4489_0_212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90c1cc4489_0_39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390c1cc4489_0_390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90c1cc4489_0_39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390c1cc4489_0_397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90c1cc4489_0_2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kNN — очень простой, «ленивый» алгоритм: ничего не обучает, просто хранит примеры.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Важно: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масштабировать признаки (мы уже это сделали),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правильно выбрать k (слишком маленький — переобучение, слишком большой — недообучение).</a:t>
            </a:r>
            <a:endParaRPr/>
          </a:p>
        </p:txBody>
      </p:sp>
      <p:sp>
        <p:nvSpPr>
          <p:cNvPr id="730" name="Google Shape;730;g390c1cc4489_0_221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90c1cc4489_0_40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kNN — очень простой, «ленивый» алгоритм: ничего не обучает, просто хранит примеры.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Важно: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масштабировать признаки (мы уже это сделали),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>
                <a:solidFill>
                  <a:schemeClr val="dk1"/>
                </a:solidFill>
              </a:rPr>
              <a:t>правильно выбрать k (слишком маленький — переобучение, слишком большой — недообучение).</a:t>
            </a:r>
            <a:endParaRPr/>
          </a:p>
        </p:txBody>
      </p:sp>
      <p:sp>
        <p:nvSpPr>
          <p:cNvPr id="736" name="Google Shape;736;g390c1cc4489_0_404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90c1cc4489_0_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90c1cc4489_0_10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90c1cc4489_0_2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Нейросеть — уже более «тяжёлая артиллерия»: умеет ловить сложные нелинейности.</a:t>
            </a:r>
            <a:br>
              <a:rPr lang="ru"/>
            </a:br>
            <a:r>
              <a:rPr lang="ru"/>
              <a:t>Но: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обучается долго,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требует много данных,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тяжело объяснить, как именно она решила (модель — «чёрный ящик»).</a:t>
            </a:r>
            <a:endParaRPr/>
          </a:p>
        </p:txBody>
      </p:sp>
      <p:sp>
        <p:nvSpPr>
          <p:cNvPr id="742" name="Google Shape;742;g390c1cc4489_0_227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90c1cc4489_0_40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— уже более «тяжёлая артиллерия»: умеет ловить сложные нелинейности.</a:t>
            </a:r>
            <a:br>
              <a:rPr lang="ru"/>
            </a:br>
            <a:r>
              <a:rPr lang="ru"/>
              <a:t>Но: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обучается долго,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требует много данных,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тяжело объяснить, как именно она решила (модель — «чёрный ящик»).</a:t>
            </a:r>
            <a:endParaRPr/>
          </a:p>
        </p:txBody>
      </p:sp>
      <p:sp>
        <p:nvSpPr>
          <p:cNvPr id="748" name="Google Shape;748;g390c1cc4489_0_409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90c1cc4489_0_2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390c1cc4489_0_232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90c1cc4489_0_4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90c1cc4489_0_414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90c1cc4489_0_23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390c1cc4489_0_239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90c1cc4489_0_4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390c1cc4489_0_420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775b28bc83_0_40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На одном слайде видим, у каких моделей меньше ошибки.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Обычно: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линейная регрессия — хороший базовый ориентир,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деревья/лес/нейросеть — могут давать лучшее качество,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kNN — зависим от выбора k и размера данных.</a:t>
            </a:r>
            <a:endParaRPr/>
          </a:p>
        </p:txBody>
      </p:sp>
      <p:sp>
        <p:nvSpPr>
          <p:cNvPr id="779" name="Google Shape;779;g3775b28bc83_0_404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90c1cc4489_0_42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одном слайде видим, у каких моделей меньше ошибки.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линейная регрессия — хороший базовый ориентир,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деревья/лес/нейросеть — могут давать лучшее качество,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kNN — зависим от выбора k и размера данных.</a:t>
            </a:r>
            <a:endParaRPr/>
          </a:p>
        </p:txBody>
      </p:sp>
      <p:sp>
        <p:nvSpPr>
          <p:cNvPr id="785" name="Google Shape;785;g390c1cc4489_0_425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90c1cc4489_0_4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одном слайде видим, у каких моделей меньше ошибки.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Обычно: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линейная регрессия — хороший базовый ориентир,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деревья/лес/нейросеть — могут давать лучшее качество,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kNN — зависим от выбора k и размера данных.</a:t>
            </a:r>
            <a:endParaRPr/>
          </a:p>
        </p:txBody>
      </p:sp>
      <p:sp>
        <p:nvSpPr>
          <p:cNvPr id="792" name="Google Shape;792;g390c1cc4489_0_432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775b28bc83_0_41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3775b28bc83_0_413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90c1cc4489_0_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90c1cc4489_0_15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90c1cc4489_0_43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390c1cc4489_0_439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7a8f69eed_1_63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377a8f69eed_1_631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775b28bc83_0_29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775b28bc83_0_297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90c1cc4489_0_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90c1cc4489_0_27:notes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3">
  <p:cSld name="Титул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6062" y="438150"/>
            <a:ext cx="4050000" cy="2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52" name="Google Shape;52;p13"/>
          <p:cNvSpPr/>
          <p:nvPr>
            <p:ph idx="2" type="pic"/>
          </p:nvPr>
        </p:nvSpPr>
        <p:spPr>
          <a:xfrm>
            <a:off x="5323668" y="438150"/>
            <a:ext cx="3375000" cy="418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46061" y="3163581"/>
            <a:ext cx="405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446061" y="3448929"/>
            <a:ext cx="4050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53" y="4451372"/>
            <a:ext cx="848189" cy="224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_1">
  <p:cSld name="Отбив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40531" y="438150"/>
            <a:ext cx="45888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">
  <p:cSld name="Таблица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40531" y="438150"/>
            <a:ext cx="82629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1 строку + список">
  <p:cSld name="Заголовок в 1 строку + список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40531" y="1896667"/>
            <a:ext cx="82629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54">
          <p15:clr>
            <a:srgbClr val="5ACBF0"/>
          </p15:clr>
        </p15:guide>
        <p15:guide id="2" orient="horz" pos="119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2 колонки">
  <p:cSld name="Заголовок + текст 2 колонки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440531" y="1896666"/>
            <a:ext cx="39150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2" type="body"/>
          </p:nvPr>
        </p:nvSpPr>
        <p:spPr>
          <a:xfrm>
            <a:off x="4788468" y="1896666"/>
            <a:ext cx="39150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54">
          <p15:clr>
            <a:srgbClr val="5ACBF0"/>
          </p15:clr>
        </p15:guide>
        <p15:guide id="2" orient="horz" pos="119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 1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46040" y="438120"/>
            <a:ext cx="40497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446040" y="3163680"/>
            <a:ext cx="4049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1" name="Google Shape;71;p19"/>
          <p:cNvSpPr txBox="1"/>
          <p:nvPr>
            <p:ph idx="2" type="body"/>
          </p:nvPr>
        </p:nvSpPr>
        <p:spPr>
          <a:xfrm>
            <a:off x="446040" y="3448800"/>
            <a:ext cx="4049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72" name="Google Shape;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80" y="4451400"/>
            <a:ext cx="847800" cy="22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1 строку + текст">
  <p:cSld name="Заголовок в 1 строку + текс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title"/>
          </p:nvPr>
        </p:nvSpPr>
        <p:spPr>
          <a:xfrm>
            <a:off x="440640" y="438120"/>
            <a:ext cx="8262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20"/>
          <p:cNvSpPr txBox="1"/>
          <p:nvPr>
            <p:ph idx="1" type="body"/>
          </p:nvPr>
        </p:nvSpPr>
        <p:spPr>
          <a:xfrm>
            <a:off x="440640" y="1896840"/>
            <a:ext cx="82626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2 колонки">
  <p:cSld name="Заголовок + текст 2 колонки"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440640" y="1896840"/>
            <a:ext cx="39147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4788360" y="1896840"/>
            <a:ext cx="39147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440640" y="438120"/>
            <a:ext cx="8262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карточки иконки">
  <p:cSld name="2 карточки иконки"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280" y="1738800"/>
            <a:ext cx="8262719" cy="28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5474880" y="1902600"/>
            <a:ext cx="2675100" cy="2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669240" y="190296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895280" y="190260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+скриншот">
  <p:cSld name="Заголовок+скриншот"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440640" y="1515600"/>
            <a:ext cx="82626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8" name="Google Shape;88;p23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 3">
  <p:cSld name="Титул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80" y="4451400"/>
            <a:ext cx="847800" cy="22464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4"/>
          <p:cNvSpPr txBox="1"/>
          <p:nvPr>
            <p:ph type="title"/>
          </p:nvPr>
        </p:nvSpPr>
        <p:spPr>
          <a:xfrm>
            <a:off x="446040" y="438120"/>
            <a:ext cx="56910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46040" y="3163680"/>
            <a:ext cx="4049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46040" y="3448800"/>
            <a:ext cx="4049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рупный тезис">
  <p:cSld name="Крупный тезис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440640" y="3806640"/>
            <a:ext cx="5399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6" name="Google Shape;96;p25"/>
          <p:cNvSpPr txBox="1"/>
          <p:nvPr>
            <p:ph type="title"/>
          </p:nvPr>
        </p:nvSpPr>
        <p:spPr>
          <a:xfrm>
            <a:off x="440640" y="438120"/>
            <a:ext cx="5399700" cy="27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й">
  <p:cSld name="Текстовый"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440640" y="438120"/>
            <a:ext cx="8262600" cy="4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1 строку + список">
  <p:cSld name="Заголовок в 1 строку + список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idx="1" type="body"/>
          </p:nvPr>
        </p:nvSpPr>
        <p:spPr>
          <a:xfrm>
            <a:off x="440640" y="1896840"/>
            <a:ext cx="82626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1" name="Google Shape;101;p27"/>
          <p:cNvSpPr txBox="1"/>
          <p:nvPr>
            <p:ph type="title"/>
          </p:nvPr>
        </p:nvSpPr>
        <p:spPr>
          <a:xfrm>
            <a:off x="440640" y="438120"/>
            <a:ext cx="8262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 2">
  <p:cSld name="Титул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446040" y="438120"/>
            <a:ext cx="40497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>
            <a:off x="5323680" y="438120"/>
            <a:ext cx="3374700" cy="4185600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Google Shape;105;p28"/>
          <p:cNvSpPr txBox="1"/>
          <p:nvPr>
            <p:ph idx="2" type="body"/>
          </p:nvPr>
        </p:nvSpPr>
        <p:spPr>
          <a:xfrm>
            <a:off x="446040" y="3163680"/>
            <a:ext cx="4049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Google Shape;106;p28"/>
          <p:cNvSpPr txBox="1"/>
          <p:nvPr>
            <p:ph idx="3" type="body"/>
          </p:nvPr>
        </p:nvSpPr>
        <p:spPr>
          <a:xfrm>
            <a:off x="446040" y="3448800"/>
            <a:ext cx="4049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07" name="Google Shape;10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80" y="4451400"/>
            <a:ext cx="847800" cy="22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езиса на слайде">
  <p:cSld name="2 тезиса на слайде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440640" y="836640"/>
            <a:ext cx="52071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0" name="Google Shape;110;p29"/>
          <p:cNvSpPr txBox="1"/>
          <p:nvPr>
            <p:ph idx="2" type="body"/>
          </p:nvPr>
        </p:nvSpPr>
        <p:spPr>
          <a:xfrm>
            <a:off x="2559600" y="2723040"/>
            <a:ext cx="52071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цифры крупно">
  <p:cSld name="2 цифры крупно"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idx="1" type="body"/>
          </p:nvPr>
        </p:nvSpPr>
        <p:spPr>
          <a:xfrm>
            <a:off x="440640" y="2161800"/>
            <a:ext cx="35094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30"/>
          <p:cNvSpPr txBox="1"/>
          <p:nvPr>
            <p:ph idx="2" type="body"/>
          </p:nvPr>
        </p:nvSpPr>
        <p:spPr>
          <a:xfrm>
            <a:off x="4587120" y="2161800"/>
            <a:ext cx="35094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4" name="Google Shape;114;p30"/>
          <p:cNvSpPr txBox="1"/>
          <p:nvPr>
            <p:ph idx="3" type="body"/>
          </p:nvPr>
        </p:nvSpPr>
        <p:spPr>
          <a:xfrm>
            <a:off x="4587120" y="3249720"/>
            <a:ext cx="35094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важных цифр ">
  <p:cSld name="6 важных цифр "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idx="1" type="body"/>
          </p:nvPr>
        </p:nvSpPr>
        <p:spPr>
          <a:xfrm>
            <a:off x="6111720" y="359316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8" name="Google Shape;118;p31"/>
          <p:cNvSpPr txBox="1"/>
          <p:nvPr>
            <p:ph idx="2" type="body"/>
          </p:nvPr>
        </p:nvSpPr>
        <p:spPr>
          <a:xfrm>
            <a:off x="6111720" y="2857320"/>
            <a:ext cx="2429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9" name="Google Shape;119;p31"/>
          <p:cNvSpPr txBox="1"/>
          <p:nvPr>
            <p:ph idx="3" type="body"/>
          </p:nvPr>
        </p:nvSpPr>
        <p:spPr>
          <a:xfrm>
            <a:off x="6111720" y="176292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0" name="Google Shape;120;p31"/>
          <p:cNvSpPr txBox="1"/>
          <p:nvPr>
            <p:ph idx="4" type="body"/>
          </p:nvPr>
        </p:nvSpPr>
        <p:spPr>
          <a:xfrm>
            <a:off x="6111720" y="1037160"/>
            <a:ext cx="2429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1" name="Google Shape;121;p31"/>
          <p:cNvSpPr txBox="1"/>
          <p:nvPr>
            <p:ph type="title"/>
          </p:nvPr>
        </p:nvSpPr>
        <p:spPr>
          <a:xfrm>
            <a:off x="440640" y="438120"/>
            <a:ext cx="826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31"/>
          <p:cNvSpPr txBox="1"/>
          <p:nvPr>
            <p:ph idx="5" type="body"/>
          </p:nvPr>
        </p:nvSpPr>
        <p:spPr>
          <a:xfrm>
            <a:off x="439560" y="176292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Google Shape;123;p31"/>
          <p:cNvSpPr txBox="1"/>
          <p:nvPr>
            <p:ph idx="6" type="body"/>
          </p:nvPr>
        </p:nvSpPr>
        <p:spPr>
          <a:xfrm>
            <a:off x="439560" y="1037160"/>
            <a:ext cx="2429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Google Shape;124;p31"/>
          <p:cNvSpPr txBox="1"/>
          <p:nvPr>
            <p:ph idx="7" type="body"/>
          </p:nvPr>
        </p:nvSpPr>
        <p:spPr>
          <a:xfrm>
            <a:off x="439560" y="359316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5" name="Google Shape;125;p31"/>
          <p:cNvSpPr txBox="1"/>
          <p:nvPr>
            <p:ph idx="8" type="body"/>
          </p:nvPr>
        </p:nvSpPr>
        <p:spPr>
          <a:xfrm>
            <a:off x="439560" y="2857320"/>
            <a:ext cx="2429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6" name="Google Shape;126;p31"/>
          <p:cNvSpPr txBox="1"/>
          <p:nvPr>
            <p:ph idx="9" type="body"/>
          </p:nvPr>
        </p:nvSpPr>
        <p:spPr>
          <a:xfrm>
            <a:off x="3282840" y="176292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7" name="Google Shape;127;p31"/>
          <p:cNvSpPr txBox="1"/>
          <p:nvPr>
            <p:ph idx="13" type="body"/>
          </p:nvPr>
        </p:nvSpPr>
        <p:spPr>
          <a:xfrm>
            <a:off x="3282840" y="1037160"/>
            <a:ext cx="2429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8" name="Google Shape;128;p31"/>
          <p:cNvSpPr txBox="1"/>
          <p:nvPr>
            <p:ph idx="14" type="body"/>
          </p:nvPr>
        </p:nvSpPr>
        <p:spPr>
          <a:xfrm>
            <a:off x="3282840" y="359316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9" name="Google Shape;129;p31"/>
          <p:cNvSpPr txBox="1"/>
          <p:nvPr>
            <p:ph idx="15" type="body"/>
          </p:nvPr>
        </p:nvSpPr>
        <p:spPr>
          <a:xfrm>
            <a:off x="3282840" y="2857320"/>
            <a:ext cx="2429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аймлайн">
  <p:cSld name="1_таймлайн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акта">
  <p:cSld name="3 факта"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idx="1" type="body"/>
          </p:nvPr>
        </p:nvSpPr>
        <p:spPr>
          <a:xfrm>
            <a:off x="440640" y="261396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4" name="Google Shape;134;p33"/>
          <p:cNvSpPr txBox="1"/>
          <p:nvPr>
            <p:ph idx="2" type="body"/>
          </p:nvPr>
        </p:nvSpPr>
        <p:spPr>
          <a:xfrm>
            <a:off x="3146760" y="3397320"/>
            <a:ext cx="21630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5" name="Google Shape;135;p33"/>
          <p:cNvSpPr txBox="1"/>
          <p:nvPr>
            <p:ph idx="3" type="body"/>
          </p:nvPr>
        </p:nvSpPr>
        <p:spPr>
          <a:xfrm>
            <a:off x="5844960" y="3397320"/>
            <a:ext cx="21630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Google Shape;136;p33"/>
          <p:cNvSpPr txBox="1"/>
          <p:nvPr>
            <p:ph idx="4" type="body"/>
          </p:nvPr>
        </p:nvSpPr>
        <p:spPr>
          <a:xfrm>
            <a:off x="3146760" y="261684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7" name="Google Shape;137;p33"/>
          <p:cNvSpPr txBox="1"/>
          <p:nvPr>
            <p:ph idx="5" type="body"/>
          </p:nvPr>
        </p:nvSpPr>
        <p:spPr>
          <a:xfrm>
            <a:off x="5853240" y="261684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8" name="Google Shape;138;p33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а">
  <p:cSld name="4 факта"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idx="1" type="body"/>
          </p:nvPr>
        </p:nvSpPr>
        <p:spPr>
          <a:xfrm>
            <a:off x="3271680" y="265032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1" name="Google Shape;141;p34"/>
          <p:cNvSpPr txBox="1"/>
          <p:nvPr>
            <p:ph idx="2" type="body"/>
          </p:nvPr>
        </p:nvSpPr>
        <p:spPr>
          <a:xfrm>
            <a:off x="6111720" y="359316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2" name="Google Shape;142;p34"/>
          <p:cNvSpPr txBox="1"/>
          <p:nvPr>
            <p:ph idx="3" type="body"/>
          </p:nvPr>
        </p:nvSpPr>
        <p:spPr>
          <a:xfrm>
            <a:off x="450000" y="251928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3" name="Google Shape;143;p34"/>
          <p:cNvSpPr txBox="1"/>
          <p:nvPr>
            <p:ph idx="4" type="body"/>
          </p:nvPr>
        </p:nvSpPr>
        <p:spPr>
          <a:xfrm>
            <a:off x="3271680" y="191268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4" name="Google Shape;144;p34"/>
          <p:cNvSpPr txBox="1"/>
          <p:nvPr>
            <p:ph idx="5" type="body"/>
          </p:nvPr>
        </p:nvSpPr>
        <p:spPr>
          <a:xfrm>
            <a:off x="6111720" y="285732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5" name="Google Shape;145;p34"/>
          <p:cNvSpPr txBox="1"/>
          <p:nvPr>
            <p:ph idx="6" type="body"/>
          </p:nvPr>
        </p:nvSpPr>
        <p:spPr>
          <a:xfrm>
            <a:off x="6111720" y="176292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6" name="Google Shape;146;p34"/>
          <p:cNvSpPr txBox="1"/>
          <p:nvPr>
            <p:ph idx="7" type="body"/>
          </p:nvPr>
        </p:nvSpPr>
        <p:spPr>
          <a:xfrm>
            <a:off x="6111720" y="103716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7" name="Google Shape;147;p34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фактов">
  <p:cSld name="5 фактов"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/>
          <p:nvPr>
            <p:ph idx="1" type="body"/>
          </p:nvPr>
        </p:nvSpPr>
        <p:spPr>
          <a:xfrm>
            <a:off x="3271680" y="265032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0" name="Google Shape;150;p35"/>
          <p:cNvSpPr txBox="1"/>
          <p:nvPr>
            <p:ph idx="2" type="body"/>
          </p:nvPr>
        </p:nvSpPr>
        <p:spPr>
          <a:xfrm>
            <a:off x="6111720" y="359316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1" name="Google Shape;151;p35"/>
          <p:cNvSpPr txBox="1"/>
          <p:nvPr>
            <p:ph idx="3" type="body"/>
          </p:nvPr>
        </p:nvSpPr>
        <p:spPr>
          <a:xfrm>
            <a:off x="3271680" y="191268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2" name="Google Shape;152;p35"/>
          <p:cNvSpPr txBox="1"/>
          <p:nvPr>
            <p:ph idx="4" type="body"/>
          </p:nvPr>
        </p:nvSpPr>
        <p:spPr>
          <a:xfrm>
            <a:off x="6111720" y="285732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3" name="Google Shape;153;p35"/>
          <p:cNvSpPr txBox="1"/>
          <p:nvPr>
            <p:ph idx="5" type="body"/>
          </p:nvPr>
        </p:nvSpPr>
        <p:spPr>
          <a:xfrm>
            <a:off x="6111720" y="176292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4" name="Google Shape;154;p35"/>
          <p:cNvSpPr txBox="1"/>
          <p:nvPr>
            <p:ph idx="6" type="body"/>
          </p:nvPr>
        </p:nvSpPr>
        <p:spPr>
          <a:xfrm>
            <a:off x="6111720" y="103716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5" name="Google Shape;155;p35"/>
          <p:cNvSpPr txBox="1"/>
          <p:nvPr>
            <p:ph type="title"/>
          </p:nvPr>
        </p:nvSpPr>
        <p:spPr>
          <a:xfrm>
            <a:off x="440640" y="438120"/>
            <a:ext cx="8262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6" name="Google Shape;156;p35"/>
          <p:cNvSpPr txBox="1"/>
          <p:nvPr>
            <p:ph idx="7" type="body"/>
          </p:nvPr>
        </p:nvSpPr>
        <p:spPr>
          <a:xfrm>
            <a:off x="439560" y="176292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7" name="Google Shape;157;p35"/>
          <p:cNvSpPr txBox="1"/>
          <p:nvPr>
            <p:ph idx="8" type="body"/>
          </p:nvPr>
        </p:nvSpPr>
        <p:spPr>
          <a:xfrm>
            <a:off x="439560" y="103716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8" name="Google Shape;158;p35"/>
          <p:cNvSpPr txBox="1"/>
          <p:nvPr>
            <p:ph idx="9" type="body"/>
          </p:nvPr>
        </p:nvSpPr>
        <p:spPr>
          <a:xfrm>
            <a:off x="439560" y="3593160"/>
            <a:ext cx="242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9" name="Google Shape;159;p35"/>
          <p:cNvSpPr txBox="1"/>
          <p:nvPr>
            <p:ph idx="13" type="body"/>
          </p:nvPr>
        </p:nvSpPr>
        <p:spPr>
          <a:xfrm>
            <a:off x="439560" y="2857320"/>
            <a:ext cx="48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иконки">
  <p:cSld name="3 иконки"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idx="1" type="body"/>
          </p:nvPr>
        </p:nvSpPr>
        <p:spPr>
          <a:xfrm>
            <a:off x="3146760" y="3397320"/>
            <a:ext cx="21630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2" name="Google Shape;162;p36"/>
          <p:cNvSpPr txBox="1"/>
          <p:nvPr>
            <p:ph idx="2" type="body"/>
          </p:nvPr>
        </p:nvSpPr>
        <p:spPr>
          <a:xfrm>
            <a:off x="5844960" y="3397320"/>
            <a:ext cx="21630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3" name="Google Shape;163;p36"/>
          <p:cNvSpPr txBox="1"/>
          <p:nvPr>
            <p:ph idx="3" type="body"/>
          </p:nvPr>
        </p:nvSpPr>
        <p:spPr>
          <a:xfrm>
            <a:off x="440640" y="273924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4" name="Google Shape;164;p36"/>
          <p:cNvSpPr txBox="1"/>
          <p:nvPr>
            <p:ph idx="4" type="body"/>
          </p:nvPr>
        </p:nvSpPr>
        <p:spPr>
          <a:xfrm>
            <a:off x="3138840" y="273924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5" name="Google Shape;165;p36"/>
          <p:cNvSpPr txBox="1"/>
          <p:nvPr>
            <p:ph idx="5" type="body"/>
          </p:nvPr>
        </p:nvSpPr>
        <p:spPr>
          <a:xfrm>
            <a:off x="5827680" y="273924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6" name="Google Shape;166;p36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иконки на слайде">
  <p:cSld name="4 иконки на слайде">
    <p:bg>
      <p:bgPr>
        <a:solidFill>
          <a:srgbClr val="00000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>
            <p:ph idx="1" type="body"/>
          </p:nvPr>
        </p:nvSpPr>
        <p:spPr>
          <a:xfrm>
            <a:off x="1033560" y="2317320"/>
            <a:ext cx="30048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9" name="Google Shape;169;p37"/>
          <p:cNvSpPr txBox="1"/>
          <p:nvPr>
            <p:ph idx="2" type="body"/>
          </p:nvPr>
        </p:nvSpPr>
        <p:spPr>
          <a:xfrm>
            <a:off x="440640" y="231732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0" name="Google Shape;170;p37"/>
          <p:cNvSpPr txBox="1"/>
          <p:nvPr>
            <p:ph idx="3" type="body"/>
          </p:nvPr>
        </p:nvSpPr>
        <p:spPr>
          <a:xfrm>
            <a:off x="1033560" y="3485160"/>
            <a:ext cx="30048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1" name="Google Shape;171;p37"/>
          <p:cNvSpPr txBox="1"/>
          <p:nvPr>
            <p:ph idx="4" type="body"/>
          </p:nvPr>
        </p:nvSpPr>
        <p:spPr>
          <a:xfrm>
            <a:off x="440640" y="348516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2" name="Google Shape;172;p37"/>
          <p:cNvSpPr txBox="1"/>
          <p:nvPr>
            <p:ph idx="5" type="body"/>
          </p:nvPr>
        </p:nvSpPr>
        <p:spPr>
          <a:xfrm>
            <a:off x="1034640" y="3823920"/>
            <a:ext cx="3003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3" name="Google Shape;173;p37"/>
          <p:cNvSpPr txBox="1"/>
          <p:nvPr>
            <p:ph idx="6" type="body"/>
          </p:nvPr>
        </p:nvSpPr>
        <p:spPr>
          <a:xfrm>
            <a:off x="5371920" y="2317320"/>
            <a:ext cx="30048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4" name="Google Shape;174;p37"/>
          <p:cNvSpPr txBox="1"/>
          <p:nvPr>
            <p:ph idx="7" type="body"/>
          </p:nvPr>
        </p:nvSpPr>
        <p:spPr>
          <a:xfrm>
            <a:off x="4779000" y="231732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5" name="Google Shape;175;p37"/>
          <p:cNvSpPr txBox="1"/>
          <p:nvPr>
            <p:ph idx="8" type="body"/>
          </p:nvPr>
        </p:nvSpPr>
        <p:spPr>
          <a:xfrm>
            <a:off x="5371920" y="3485160"/>
            <a:ext cx="30048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6" name="Google Shape;176;p37"/>
          <p:cNvSpPr txBox="1"/>
          <p:nvPr>
            <p:ph idx="9" type="body"/>
          </p:nvPr>
        </p:nvSpPr>
        <p:spPr>
          <a:xfrm>
            <a:off x="4779000" y="348516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7" name="Google Shape;177;p37"/>
          <p:cNvSpPr txBox="1"/>
          <p:nvPr>
            <p:ph idx="13" type="body"/>
          </p:nvPr>
        </p:nvSpPr>
        <p:spPr>
          <a:xfrm>
            <a:off x="5373000" y="3823920"/>
            <a:ext cx="3003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8" name="Google Shape;178;p37"/>
          <p:cNvSpPr txBox="1"/>
          <p:nvPr>
            <p:ph idx="14" type="body"/>
          </p:nvPr>
        </p:nvSpPr>
        <p:spPr>
          <a:xfrm>
            <a:off x="5373000" y="2655720"/>
            <a:ext cx="3003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9" name="Google Shape;179;p37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0" name="Google Shape;180;p37"/>
          <p:cNvSpPr txBox="1"/>
          <p:nvPr>
            <p:ph idx="15" type="body"/>
          </p:nvPr>
        </p:nvSpPr>
        <p:spPr>
          <a:xfrm>
            <a:off x="1031400" y="2655720"/>
            <a:ext cx="3003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иконок на слайде">
  <p:cSld name="6 иконок на слайде"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idx="1" type="body"/>
          </p:nvPr>
        </p:nvSpPr>
        <p:spPr>
          <a:xfrm>
            <a:off x="440640" y="217836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3" name="Google Shape;183;p38"/>
          <p:cNvSpPr txBox="1"/>
          <p:nvPr>
            <p:ph idx="2" type="body"/>
          </p:nvPr>
        </p:nvSpPr>
        <p:spPr>
          <a:xfrm>
            <a:off x="440640" y="318168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4" name="Google Shape;184;p38"/>
          <p:cNvSpPr txBox="1"/>
          <p:nvPr>
            <p:ph idx="3" type="body"/>
          </p:nvPr>
        </p:nvSpPr>
        <p:spPr>
          <a:xfrm>
            <a:off x="1034640" y="3181680"/>
            <a:ext cx="3003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5" name="Google Shape;185;p38"/>
          <p:cNvSpPr txBox="1"/>
          <p:nvPr>
            <p:ph idx="4" type="body"/>
          </p:nvPr>
        </p:nvSpPr>
        <p:spPr>
          <a:xfrm>
            <a:off x="4779000" y="217836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6" name="Google Shape;186;p38"/>
          <p:cNvSpPr txBox="1"/>
          <p:nvPr>
            <p:ph idx="5" type="body"/>
          </p:nvPr>
        </p:nvSpPr>
        <p:spPr>
          <a:xfrm>
            <a:off x="4779000" y="318168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7" name="Google Shape;187;p38"/>
          <p:cNvSpPr txBox="1"/>
          <p:nvPr>
            <p:ph idx="6" type="body"/>
          </p:nvPr>
        </p:nvSpPr>
        <p:spPr>
          <a:xfrm>
            <a:off x="5373000" y="3181680"/>
            <a:ext cx="3003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8" name="Google Shape;188;p38"/>
          <p:cNvSpPr txBox="1"/>
          <p:nvPr>
            <p:ph idx="7" type="body"/>
          </p:nvPr>
        </p:nvSpPr>
        <p:spPr>
          <a:xfrm>
            <a:off x="5373000" y="2178360"/>
            <a:ext cx="3003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9" name="Google Shape;189;p38"/>
          <p:cNvSpPr txBox="1"/>
          <p:nvPr>
            <p:ph idx="8" type="body"/>
          </p:nvPr>
        </p:nvSpPr>
        <p:spPr>
          <a:xfrm>
            <a:off x="440640" y="416736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0" name="Google Shape;190;p38"/>
          <p:cNvSpPr txBox="1"/>
          <p:nvPr>
            <p:ph idx="9" type="body"/>
          </p:nvPr>
        </p:nvSpPr>
        <p:spPr>
          <a:xfrm>
            <a:off x="1034640" y="4167360"/>
            <a:ext cx="3003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1" name="Google Shape;191;p38"/>
          <p:cNvSpPr txBox="1"/>
          <p:nvPr>
            <p:ph idx="13" type="body"/>
          </p:nvPr>
        </p:nvSpPr>
        <p:spPr>
          <a:xfrm>
            <a:off x="4779000" y="416736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2" name="Google Shape;192;p38"/>
          <p:cNvSpPr txBox="1"/>
          <p:nvPr>
            <p:ph idx="14" type="body"/>
          </p:nvPr>
        </p:nvSpPr>
        <p:spPr>
          <a:xfrm>
            <a:off x="5373000" y="4167360"/>
            <a:ext cx="3003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3" name="Google Shape;193;p38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4" name="Google Shape;194;p38"/>
          <p:cNvSpPr txBox="1"/>
          <p:nvPr>
            <p:ph idx="15" type="body"/>
          </p:nvPr>
        </p:nvSpPr>
        <p:spPr>
          <a:xfrm>
            <a:off x="1041840" y="2178360"/>
            <a:ext cx="3003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навылет">
  <p:cSld name="Фото навыл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440640" y="1896840"/>
            <a:ext cx="44553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7" name="Google Shape;197;p39"/>
          <p:cNvSpPr txBox="1"/>
          <p:nvPr>
            <p:ph idx="2" type="body"/>
          </p:nvPr>
        </p:nvSpPr>
        <p:spPr>
          <a:xfrm>
            <a:off x="5328360" y="0"/>
            <a:ext cx="3815400" cy="5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8" name="Google Shape;198;p39"/>
          <p:cNvSpPr txBox="1"/>
          <p:nvPr>
            <p:ph type="title"/>
          </p:nvPr>
        </p:nvSpPr>
        <p:spPr>
          <a:xfrm>
            <a:off x="440640" y="438120"/>
            <a:ext cx="44553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квадратное">
  <p:cSld name="Фото квадратное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440640" y="1896840"/>
            <a:ext cx="34170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1" name="Google Shape;201;p40"/>
          <p:cNvSpPr txBox="1"/>
          <p:nvPr>
            <p:ph type="title"/>
          </p:nvPr>
        </p:nvSpPr>
        <p:spPr>
          <a:xfrm>
            <a:off x="440640" y="438120"/>
            <a:ext cx="34170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2" name="Google Shape;202;p40"/>
          <p:cNvSpPr txBox="1"/>
          <p:nvPr>
            <p:ph idx="2" type="body"/>
          </p:nvPr>
        </p:nvSpPr>
        <p:spPr>
          <a:xfrm>
            <a:off x="4529880" y="438120"/>
            <a:ext cx="4173000" cy="4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ото">
  <p:cSld name="3 фото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452520" y="444240"/>
            <a:ext cx="26187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5" name="Google Shape;205;p41"/>
          <p:cNvSpPr txBox="1"/>
          <p:nvPr>
            <p:ph idx="2" type="body"/>
          </p:nvPr>
        </p:nvSpPr>
        <p:spPr>
          <a:xfrm>
            <a:off x="3262680" y="440280"/>
            <a:ext cx="26187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6" name="Google Shape;206;p41"/>
          <p:cNvSpPr txBox="1"/>
          <p:nvPr>
            <p:ph idx="3" type="body"/>
          </p:nvPr>
        </p:nvSpPr>
        <p:spPr>
          <a:xfrm>
            <a:off x="6084360" y="440280"/>
            <a:ext cx="26187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ото_1">
  <p:cSld name="2 фото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/>
          <p:nvPr>
            <p:ph idx="1" type="body"/>
          </p:nvPr>
        </p:nvSpPr>
        <p:spPr>
          <a:xfrm>
            <a:off x="452520" y="440640"/>
            <a:ext cx="26187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9" name="Google Shape;209;p42"/>
          <p:cNvSpPr txBox="1"/>
          <p:nvPr>
            <p:ph idx="2" type="body"/>
          </p:nvPr>
        </p:nvSpPr>
        <p:spPr>
          <a:xfrm>
            <a:off x="3262320" y="440640"/>
            <a:ext cx="54288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на весь слайд">
  <p:cSld name="Фото на весь слайд">
    <p:bg>
      <p:bgPr>
        <a:solidFill>
          <a:srgbClr val="00000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/>
          <p:nvPr>
            <p:ph idx="1" type="body"/>
          </p:nvPr>
        </p:nvSpPr>
        <p:spPr>
          <a:xfrm>
            <a:off x="0" y="0"/>
            <a:ext cx="9143700" cy="5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арточки факта">
  <p:cSld name="3 карточки факта"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280" y="1738440"/>
            <a:ext cx="8261638" cy="288503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659520" y="1900080"/>
            <a:ext cx="486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5" name="Google Shape;215;p44"/>
          <p:cNvSpPr txBox="1"/>
          <p:nvPr>
            <p:ph idx="2" type="body"/>
          </p:nvPr>
        </p:nvSpPr>
        <p:spPr>
          <a:xfrm>
            <a:off x="3483720" y="1900080"/>
            <a:ext cx="486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6" name="Google Shape;216;p44"/>
          <p:cNvSpPr txBox="1"/>
          <p:nvPr>
            <p:ph idx="3" type="body"/>
          </p:nvPr>
        </p:nvSpPr>
        <p:spPr>
          <a:xfrm>
            <a:off x="6299280" y="1898280"/>
            <a:ext cx="486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7" name="Google Shape;217;p44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8" name="Google Shape;218;p44"/>
          <p:cNvSpPr txBox="1"/>
          <p:nvPr>
            <p:ph idx="4" type="body"/>
          </p:nvPr>
        </p:nvSpPr>
        <p:spPr>
          <a:xfrm>
            <a:off x="3486960" y="3162600"/>
            <a:ext cx="21507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9" name="Google Shape;219;p44"/>
          <p:cNvSpPr txBox="1"/>
          <p:nvPr>
            <p:ph idx="5" type="body"/>
          </p:nvPr>
        </p:nvSpPr>
        <p:spPr>
          <a:xfrm>
            <a:off x="6314760" y="3162600"/>
            <a:ext cx="21507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0" name="Google Shape;220;p44"/>
          <p:cNvSpPr txBox="1"/>
          <p:nvPr>
            <p:ph idx="6" type="body"/>
          </p:nvPr>
        </p:nvSpPr>
        <p:spPr>
          <a:xfrm>
            <a:off x="659520" y="2554920"/>
            <a:ext cx="2150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1" name="Google Shape;221;p44"/>
          <p:cNvSpPr txBox="1"/>
          <p:nvPr>
            <p:ph idx="7" type="body"/>
          </p:nvPr>
        </p:nvSpPr>
        <p:spPr>
          <a:xfrm>
            <a:off x="3486960" y="2554920"/>
            <a:ext cx="2150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2" name="Google Shape;222;p44"/>
          <p:cNvSpPr txBox="1"/>
          <p:nvPr>
            <p:ph idx="8" type="body"/>
          </p:nvPr>
        </p:nvSpPr>
        <p:spPr>
          <a:xfrm>
            <a:off x="6314760" y="2554920"/>
            <a:ext cx="2150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карточки факта">
  <p:cSld name="4 карточки факта"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280" y="1738440"/>
            <a:ext cx="8261638" cy="288647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5"/>
          <p:cNvSpPr txBox="1"/>
          <p:nvPr>
            <p:ph idx="1" type="body"/>
          </p:nvPr>
        </p:nvSpPr>
        <p:spPr>
          <a:xfrm>
            <a:off x="688320" y="1896840"/>
            <a:ext cx="486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6" name="Google Shape;226;p45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7" name="Google Shape;227;p45"/>
          <p:cNvSpPr txBox="1"/>
          <p:nvPr>
            <p:ph idx="2" type="body"/>
          </p:nvPr>
        </p:nvSpPr>
        <p:spPr>
          <a:xfrm>
            <a:off x="688320" y="3453840"/>
            <a:ext cx="486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8" name="Google Shape;228;p45"/>
          <p:cNvSpPr txBox="1"/>
          <p:nvPr>
            <p:ph idx="3" type="body"/>
          </p:nvPr>
        </p:nvSpPr>
        <p:spPr>
          <a:xfrm>
            <a:off x="4930560" y="3453840"/>
            <a:ext cx="486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9" name="Google Shape;229;p45"/>
          <p:cNvSpPr txBox="1"/>
          <p:nvPr>
            <p:ph idx="4" type="body"/>
          </p:nvPr>
        </p:nvSpPr>
        <p:spPr>
          <a:xfrm>
            <a:off x="4930560" y="1896840"/>
            <a:ext cx="486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0" name="Google Shape;230;p45"/>
          <p:cNvSpPr/>
          <p:nvPr/>
        </p:nvSpPr>
        <p:spPr>
          <a:xfrm>
            <a:off x="5570640" y="1896840"/>
            <a:ext cx="28803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5"/>
          <p:cNvSpPr txBox="1"/>
          <p:nvPr>
            <p:ph idx="5" type="body"/>
          </p:nvPr>
        </p:nvSpPr>
        <p:spPr>
          <a:xfrm>
            <a:off x="5520240" y="1902600"/>
            <a:ext cx="2888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2" name="Google Shape;232;p45"/>
          <p:cNvSpPr txBox="1"/>
          <p:nvPr>
            <p:ph idx="6" type="body"/>
          </p:nvPr>
        </p:nvSpPr>
        <p:spPr>
          <a:xfrm>
            <a:off x="5520240" y="3453840"/>
            <a:ext cx="2888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3" name="Google Shape;233;p45"/>
          <p:cNvSpPr txBox="1"/>
          <p:nvPr>
            <p:ph idx="7" type="body"/>
          </p:nvPr>
        </p:nvSpPr>
        <p:spPr>
          <a:xfrm>
            <a:off x="1287360" y="3453840"/>
            <a:ext cx="2888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арточки иконки">
  <p:cSld name="3 карточки иконки">
    <p:bg>
      <p:bgPr>
        <a:solidFill>
          <a:srgbClr val="0000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640" y="1738800"/>
            <a:ext cx="8262719" cy="28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/>
          <p:nvPr>
            <p:ph idx="1" type="body"/>
          </p:nvPr>
        </p:nvSpPr>
        <p:spPr>
          <a:xfrm>
            <a:off x="659520" y="191088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7" name="Google Shape;237;p46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8" name="Google Shape;238;p46"/>
          <p:cNvSpPr txBox="1"/>
          <p:nvPr>
            <p:ph idx="2" type="body"/>
          </p:nvPr>
        </p:nvSpPr>
        <p:spPr>
          <a:xfrm>
            <a:off x="3486960" y="191088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9" name="Google Shape;239;p46"/>
          <p:cNvSpPr txBox="1"/>
          <p:nvPr>
            <p:ph idx="3" type="body"/>
          </p:nvPr>
        </p:nvSpPr>
        <p:spPr>
          <a:xfrm>
            <a:off x="6314760" y="191088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0" name="Google Shape;240;p46"/>
          <p:cNvSpPr txBox="1"/>
          <p:nvPr>
            <p:ph idx="4" type="body"/>
          </p:nvPr>
        </p:nvSpPr>
        <p:spPr>
          <a:xfrm>
            <a:off x="3486960" y="3044880"/>
            <a:ext cx="21507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1" name="Google Shape;241;p46"/>
          <p:cNvSpPr txBox="1"/>
          <p:nvPr>
            <p:ph idx="5" type="body"/>
          </p:nvPr>
        </p:nvSpPr>
        <p:spPr>
          <a:xfrm>
            <a:off x="6314760" y="3044880"/>
            <a:ext cx="21507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2" name="Google Shape;242;p46"/>
          <p:cNvSpPr txBox="1"/>
          <p:nvPr>
            <p:ph idx="6" type="body"/>
          </p:nvPr>
        </p:nvSpPr>
        <p:spPr>
          <a:xfrm>
            <a:off x="659520" y="2500200"/>
            <a:ext cx="215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3" name="Google Shape;243;p46"/>
          <p:cNvSpPr txBox="1"/>
          <p:nvPr>
            <p:ph idx="7" type="body"/>
          </p:nvPr>
        </p:nvSpPr>
        <p:spPr>
          <a:xfrm>
            <a:off x="3486960" y="2500200"/>
            <a:ext cx="215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4" name="Google Shape;244;p46"/>
          <p:cNvSpPr txBox="1"/>
          <p:nvPr>
            <p:ph idx="8" type="body"/>
          </p:nvPr>
        </p:nvSpPr>
        <p:spPr>
          <a:xfrm>
            <a:off x="6314760" y="2500200"/>
            <a:ext cx="215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карточки с иконками">
  <p:cSld name="4 карточки с иконками">
    <p:bg>
      <p:bgPr>
        <a:solidFill>
          <a:srgbClr val="00000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280" y="1738800"/>
            <a:ext cx="8261638" cy="288612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8" name="Google Shape;248;p47"/>
          <p:cNvSpPr txBox="1"/>
          <p:nvPr>
            <p:ph idx="1" type="body"/>
          </p:nvPr>
        </p:nvSpPr>
        <p:spPr>
          <a:xfrm>
            <a:off x="5548320" y="1902600"/>
            <a:ext cx="2888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9" name="Google Shape;249;p47"/>
          <p:cNvSpPr txBox="1"/>
          <p:nvPr>
            <p:ph idx="2" type="body"/>
          </p:nvPr>
        </p:nvSpPr>
        <p:spPr>
          <a:xfrm>
            <a:off x="5548320" y="3453840"/>
            <a:ext cx="2888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0" name="Google Shape;250;p47"/>
          <p:cNvSpPr txBox="1"/>
          <p:nvPr>
            <p:ph idx="3" type="body"/>
          </p:nvPr>
        </p:nvSpPr>
        <p:spPr>
          <a:xfrm>
            <a:off x="1315440" y="3453840"/>
            <a:ext cx="2888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1" name="Google Shape;251;p47"/>
          <p:cNvSpPr txBox="1"/>
          <p:nvPr>
            <p:ph idx="4" type="body"/>
          </p:nvPr>
        </p:nvSpPr>
        <p:spPr>
          <a:xfrm>
            <a:off x="659520" y="189684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2" name="Google Shape;252;p47"/>
          <p:cNvSpPr txBox="1"/>
          <p:nvPr>
            <p:ph idx="5" type="body"/>
          </p:nvPr>
        </p:nvSpPr>
        <p:spPr>
          <a:xfrm>
            <a:off x="659520" y="343692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3" name="Google Shape;253;p47"/>
          <p:cNvSpPr txBox="1"/>
          <p:nvPr>
            <p:ph idx="6" type="body"/>
          </p:nvPr>
        </p:nvSpPr>
        <p:spPr>
          <a:xfrm>
            <a:off x="4892400" y="189684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4" name="Google Shape;254;p47"/>
          <p:cNvSpPr txBox="1"/>
          <p:nvPr>
            <p:ph idx="7" type="body"/>
          </p:nvPr>
        </p:nvSpPr>
        <p:spPr>
          <a:xfrm>
            <a:off x="4892400" y="344268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карточек с иконками">
  <p:cSld name="5 карточек с иконками">
    <p:bg>
      <p:bgPr>
        <a:solidFill>
          <a:srgbClr val="00000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280" y="1738800"/>
            <a:ext cx="8263081" cy="288611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8"/>
          <p:cNvSpPr txBox="1"/>
          <p:nvPr>
            <p:ph type="title"/>
          </p:nvPr>
        </p:nvSpPr>
        <p:spPr>
          <a:xfrm>
            <a:off x="440640" y="438120"/>
            <a:ext cx="8262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8" name="Google Shape;258;p48"/>
          <p:cNvSpPr txBox="1"/>
          <p:nvPr>
            <p:ph idx="1" type="body"/>
          </p:nvPr>
        </p:nvSpPr>
        <p:spPr>
          <a:xfrm>
            <a:off x="659520" y="3983040"/>
            <a:ext cx="2120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9" name="Google Shape;259;p48"/>
          <p:cNvSpPr txBox="1"/>
          <p:nvPr>
            <p:ph idx="2" type="body"/>
          </p:nvPr>
        </p:nvSpPr>
        <p:spPr>
          <a:xfrm>
            <a:off x="6247080" y="3983040"/>
            <a:ext cx="2132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0" name="Google Shape;260;p48"/>
          <p:cNvSpPr txBox="1"/>
          <p:nvPr>
            <p:ph idx="3" type="body"/>
          </p:nvPr>
        </p:nvSpPr>
        <p:spPr>
          <a:xfrm>
            <a:off x="3458880" y="2452680"/>
            <a:ext cx="21327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1" name="Google Shape;261;p48"/>
          <p:cNvSpPr txBox="1"/>
          <p:nvPr>
            <p:ph idx="4" type="body"/>
          </p:nvPr>
        </p:nvSpPr>
        <p:spPr>
          <a:xfrm>
            <a:off x="6247080" y="2452680"/>
            <a:ext cx="2132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2" name="Google Shape;262;p48"/>
          <p:cNvSpPr txBox="1"/>
          <p:nvPr>
            <p:ph idx="5" type="body"/>
          </p:nvPr>
        </p:nvSpPr>
        <p:spPr>
          <a:xfrm>
            <a:off x="659520" y="189684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3" name="Google Shape;263;p48"/>
          <p:cNvSpPr txBox="1"/>
          <p:nvPr>
            <p:ph idx="6" type="body"/>
          </p:nvPr>
        </p:nvSpPr>
        <p:spPr>
          <a:xfrm>
            <a:off x="659520" y="344808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4" name="Google Shape;264;p48"/>
          <p:cNvSpPr txBox="1"/>
          <p:nvPr>
            <p:ph idx="7" type="body"/>
          </p:nvPr>
        </p:nvSpPr>
        <p:spPr>
          <a:xfrm>
            <a:off x="3458880" y="189684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5" name="Google Shape;265;p48"/>
          <p:cNvSpPr txBox="1"/>
          <p:nvPr>
            <p:ph idx="8" type="body"/>
          </p:nvPr>
        </p:nvSpPr>
        <p:spPr>
          <a:xfrm>
            <a:off x="6247080" y="189684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6" name="Google Shape;266;p48"/>
          <p:cNvSpPr txBox="1"/>
          <p:nvPr>
            <p:ph idx="9" type="body"/>
          </p:nvPr>
        </p:nvSpPr>
        <p:spPr>
          <a:xfrm>
            <a:off x="6247080" y="344808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7" name="Google Shape;267;p48"/>
          <p:cNvSpPr txBox="1"/>
          <p:nvPr>
            <p:ph idx="13" type="body"/>
          </p:nvPr>
        </p:nvSpPr>
        <p:spPr>
          <a:xfrm>
            <a:off x="659520" y="2446560"/>
            <a:ext cx="2120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карточек с иконками">
  <p:cSld name="6 карточек с иконками">
    <p:bg>
      <p:bgPr>
        <a:solidFill>
          <a:srgbClr val="000000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280" y="1738440"/>
            <a:ext cx="8261638" cy="28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9"/>
          <p:cNvSpPr txBox="1"/>
          <p:nvPr>
            <p:ph type="title"/>
          </p:nvPr>
        </p:nvSpPr>
        <p:spPr>
          <a:xfrm>
            <a:off x="440640" y="438120"/>
            <a:ext cx="8262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1" name="Google Shape;271;p49"/>
          <p:cNvSpPr txBox="1"/>
          <p:nvPr>
            <p:ph idx="1" type="body"/>
          </p:nvPr>
        </p:nvSpPr>
        <p:spPr>
          <a:xfrm>
            <a:off x="659520" y="189684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2" name="Google Shape;272;p49"/>
          <p:cNvSpPr txBox="1"/>
          <p:nvPr>
            <p:ph idx="2" type="body"/>
          </p:nvPr>
        </p:nvSpPr>
        <p:spPr>
          <a:xfrm>
            <a:off x="3458880" y="189684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3" name="Google Shape;273;p49"/>
          <p:cNvSpPr txBox="1"/>
          <p:nvPr>
            <p:ph idx="3" type="body"/>
          </p:nvPr>
        </p:nvSpPr>
        <p:spPr>
          <a:xfrm>
            <a:off x="6247080" y="189684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4" name="Google Shape;274;p49"/>
          <p:cNvSpPr txBox="1"/>
          <p:nvPr>
            <p:ph idx="4" type="body"/>
          </p:nvPr>
        </p:nvSpPr>
        <p:spPr>
          <a:xfrm>
            <a:off x="6247080" y="2452680"/>
            <a:ext cx="2132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5" name="Google Shape;275;p49"/>
          <p:cNvSpPr txBox="1"/>
          <p:nvPr>
            <p:ph idx="5" type="body"/>
          </p:nvPr>
        </p:nvSpPr>
        <p:spPr>
          <a:xfrm>
            <a:off x="3458880" y="2452680"/>
            <a:ext cx="2132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6" name="Google Shape;276;p49"/>
          <p:cNvSpPr txBox="1"/>
          <p:nvPr>
            <p:ph idx="6" type="body"/>
          </p:nvPr>
        </p:nvSpPr>
        <p:spPr>
          <a:xfrm>
            <a:off x="659520" y="344808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7" name="Google Shape;277;p49"/>
          <p:cNvSpPr txBox="1"/>
          <p:nvPr>
            <p:ph idx="7" type="body"/>
          </p:nvPr>
        </p:nvSpPr>
        <p:spPr>
          <a:xfrm>
            <a:off x="3458880" y="344808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8" name="Google Shape;278;p49"/>
          <p:cNvSpPr txBox="1"/>
          <p:nvPr>
            <p:ph idx="8" type="body"/>
          </p:nvPr>
        </p:nvSpPr>
        <p:spPr>
          <a:xfrm>
            <a:off x="6247080" y="3448080"/>
            <a:ext cx="40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9" name="Google Shape;279;p49"/>
          <p:cNvSpPr txBox="1"/>
          <p:nvPr>
            <p:ph idx="9" type="body"/>
          </p:nvPr>
        </p:nvSpPr>
        <p:spPr>
          <a:xfrm>
            <a:off x="6247080" y="3983400"/>
            <a:ext cx="2132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0" name="Google Shape;280;p49"/>
          <p:cNvSpPr txBox="1"/>
          <p:nvPr>
            <p:ph idx="13" type="body"/>
          </p:nvPr>
        </p:nvSpPr>
        <p:spPr>
          <a:xfrm>
            <a:off x="659520" y="3983400"/>
            <a:ext cx="2132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1" name="Google Shape;281;p49"/>
          <p:cNvSpPr txBox="1"/>
          <p:nvPr>
            <p:ph idx="14" type="body"/>
          </p:nvPr>
        </p:nvSpPr>
        <p:spPr>
          <a:xfrm>
            <a:off x="3458880" y="3983400"/>
            <a:ext cx="2132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2" name="Google Shape;282;p49"/>
          <p:cNvSpPr txBox="1"/>
          <p:nvPr>
            <p:ph idx="15" type="body"/>
          </p:nvPr>
        </p:nvSpPr>
        <p:spPr>
          <a:xfrm>
            <a:off x="659520" y="2446560"/>
            <a:ext cx="2120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_1">
  <p:cSld name="Финальный слайд_1">
    <p:bg>
      <p:bgPr>
        <a:solidFill>
          <a:srgbClr val="00000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/>
          <p:nvPr/>
        </p:nvSpPr>
        <p:spPr>
          <a:xfrm>
            <a:off x="5997960" y="439920"/>
            <a:ext cx="2699700" cy="2699700"/>
          </a:xfrm>
          <a:prstGeom prst="roundRect">
            <a:avLst>
              <a:gd fmla="val 839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00" lIns="68400" spcFirstLastPara="1" rIns="68400" wrap="square" tIns="3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0"/>
          <p:cNvSpPr txBox="1"/>
          <p:nvPr>
            <p:ph idx="1" type="body"/>
          </p:nvPr>
        </p:nvSpPr>
        <p:spPr>
          <a:xfrm>
            <a:off x="440640" y="3128400"/>
            <a:ext cx="4898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6" name="Google Shape;286;p50"/>
          <p:cNvSpPr txBox="1"/>
          <p:nvPr>
            <p:ph type="title"/>
          </p:nvPr>
        </p:nvSpPr>
        <p:spPr>
          <a:xfrm>
            <a:off x="440640" y="439920"/>
            <a:ext cx="48981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287" name="Google Shape;28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480" y="4451400"/>
            <a:ext cx="847800" cy="224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0"/>
          <p:cNvSpPr txBox="1"/>
          <p:nvPr>
            <p:ph idx="2" type="body"/>
          </p:nvPr>
        </p:nvSpPr>
        <p:spPr>
          <a:xfrm>
            <a:off x="6137280" y="4403160"/>
            <a:ext cx="2565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9" name="Google Shape;289;p50"/>
          <p:cNvSpPr txBox="1"/>
          <p:nvPr>
            <p:ph idx="3" type="body"/>
          </p:nvPr>
        </p:nvSpPr>
        <p:spPr>
          <a:xfrm>
            <a:off x="6144480" y="586440"/>
            <a:ext cx="2406900" cy="24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0" name="Google Shape;290;p50"/>
          <p:cNvSpPr txBox="1"/>
          <p:nvPr>
            <p:ph idx="4" type="body"/>
          </p:nvPr>
        </p:nvSpPr>
        <p:spPr>
          <a:xfrm>
            <a:off x="446040" y="3448800"/>
            <a:ext cx="48924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Отбивка_1">
  <p:cSld name="1_Отбивка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/>
          <p:nvPr>
            <p:ph type="title"/>
          </p:nvPr>
        </p:nvSpPr>
        <p:spPr>
          <a:xfrm>
            <a:off x="440640" y="438120"/>
            <a:ext cx="45885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ноформатные скрины">
  <p:cSld name="Разноформатные скрины"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/>
          <p:nvPr>
            <p:ph idx="1" type="body"/>
          </p:nvPr>
        </p:nvSpPr>
        <p:spPr>
          <a:xfrm>
            <a:off x="5253120" y="438120"/>
            <a:ext cx="3450000" cy="4186200"/>
          </a:xfrm>
          <a:prstGeom prst="rect">
            <a:avLst/>
          </a:prstGeom>
          <a:solidFill>
            <a:srgbClr val="000000"/>
          </a:solidFill>
          <a:ln cap="flat" cmpd="sng" w="14400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  <a:effectLst>
            <a:outerShdw blurRad="237960" rotWithShape="0" dir="5400000" dist="47520">
              <a:srgbClr val="595959">
                <a:alpha val="20000"/>
              </a:srgbClr>
            </a:outerShdw>
          </a:effectLst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5" name="Google Shape;295;p52"/>
          <p:cNvSpPr txBox="1"/>
          <p:nvPr>
            <p:ph idx="2" type="body"/>
          </p:nvPr>
        </p:nvSpPr>
        <p:spPr>
          <a:xfrm>
            <a:off x="440640" y="438120"/>
            <a:ext cx="4551900" cy="2702400"/>
          </a:xfrm>
          <a:prstGeom prst="rect">
            <a:avLst/>
          </a:prstGeom>
          <a:solidFill>
            <a:srgbClr val="000000"/>
          </a:solidFill>
          <a:ln cap="flat" cmpd="sng" w="14400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  <a:effectLst>
            <a:outerShdw blurRad="237960" rotWithShape="0" dir="5400000" dist="47520">
              <a:srgbClr val="595959">
                <a:alpha val="20000"/>
              </a:srgbClr>
            </a:outerShdw>
          </a:effectLst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Титульный слайд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/>
          <p:nvPr>
            <p:ph type="title"/>
          </p:nvPr>
        </p:nvSpPr>
        <p:spPr>
          <a:xfrm>
            <a:off x="446040" y="438120"/>
            <a:ext cx="40497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8" name="Google Shape;298;p53"/>
          <p:cNvSpPr txBox="1"/>
          <p:nvPr>
            <p:ph idx="1" type="body"/>
          </p:nvPr>
        </p:nvSpPr>
        <p:spPr>
          <a:xfrm>
            <a:off x="446040" y="3163680"/>
            <a:ext cx="4049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9" name="Google Shape;299;p53"/>
          <p:cNvSpPr txBox="1"/>
          <p:nvPr>
            <p:ph idx="2" type="body"/>
          </p:nvPr>
        </p:nvSpPr>
        <p:spPr>
          <a:xfrm>
            <a:off x="446040" y="3448800"/>
            <a:ext cx="4049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300" name="Google Shape;30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80" y="4451400"/>
            <a:ext cx="847800" cy="22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 2">
  <p:cSld name="1_Титульный слайд 1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title"/>
          </p:nvPr>
        </p:nvSpPr>
        <p:spPr>
          <a:xfrm>
            <a:off x="446040" y="438120"/>
            <a:ext cx="48594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46040" y="3163680"/>
            <a:ext cx="4049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4" name="Google Shape;304;p54"/>
          <p:cNvSpPr txBox="1"/>
          <p:nvPr>
            <p:ph idx="2" type="body"/>
          </p:nvPr>
        </p:nvSpPr>
        <p:spPr>
          <a:xfrm>
            <a:off x="446040" y="3448800"/>
            <a:ext cx="4049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305" name="Google Shape;30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80" y="4451400"/>
            <a:ext cx="847800" cy="22464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4"/>
          <p:cNvSpPr txBox="1"/>
          <p:nvPr>
            <p:ph idx="3" type="body"/>
          </p:nvPr>
        </p:nvSpPr>
        <p:spPr>
          <a:xfrm>
            <a:off x="5728320" y="453240"/>
            <a:ext cx="2969400" cy="2969400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крывающий слайд">
  <p:cSld name="1_Закрывающи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80" y="4451400"/>
            <a:ext cx="847800" cy="22464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5"/>
          <p:cNvSpPr txBox="1"/>
          <p:nvPr>
            <p:ph type="title"/>
          </p:nvPr>
        </p:nvSpPr>
        <p:spPr>
          <a:xfrm>
            <a:off x="446040" y="438120"/>
            <a:ext cx="56910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0" name="Google Shape;310;p55"/>
          <p:cNvSpPr txBox="1"/>
          <p:nvPr>
            <p:ph idx="1" type="body"/>
          </p:nvPr>
        </p:nvSpPr>
        <p:spPr>
          <a:xfrm>
            <a:off x="446040" y="3163680"/>
            <a:ext cx="4049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1" name="Google Shape;311;p55"/>
          <p:cNvSpPr txBox="1"/>
          <p:nvPr>
            <p:ph idx="2" type="body"/>
          </p:nvPr>
        </p:nvSpPr>
        <p:spPr>
          <a:xfrm>
            <a:off x="446040" y="3448800"/>
            <a:ext cx="4049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ото в маске">
  <p:cSld name="1_Фото в маске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idx="1" type="body"/>
          </p:nvPr>
        </p:nvSpPr>
        <p:spPr>
          <a:xfrm>
            <a:off x="440640" y="1896840"/>
            <a:ext cx="44553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4" name="Google Shape;314;p56"/>
          <p:cNvSpPr txBox="1"/>
          <p:nvPr>
            <p:ph idx="2" type="body"/>
          </p:nvPr>
        </p:nvSpPr>
        <p:spPr>
          <a:xfrm>
            <a:off x="5328360" y="0"/>
            <a:ext cx="3815400" cy="5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5" name="Google Shape;315;p56"/>
          <p:cNvSpPr txBox="1"/>
          <p:nvPr>
            <p:ph type="title"/>
          </p:nvPr>
        </p:nvSpPr>
        <p:spPr>
          <a:xfrm>
            <a:off x="440640" y="438120"/>
            <a:ext cx="44553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ото в маске 2">
  <p:cSld name="1_Фото в маске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idx="1" type="body"/>
          </p:nvPr>
        </p:nvSpPr>
        <p:spPr>
          <a:xfrm>
            <a:off x="440640" y="1896840"/>
            <a:ext cx="44553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8" name="Google Shape;318;p57"/>
          <p:cNvSpPr txBox="1"/>
          <p:nvPr>
            <p:ph idx="2" type="body"/>
          </p:nvPr>
        </p:nvSpPr>
        <p:spPr>
          <a:xfrm>
            <a:off x="5328360" y="0"/>
            <a:ext cx="3815400" cy="5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9" name="Google Shape;319;p57"/>
          <p:cNvSpPr txBox="1"/>
          <p:nvPr>
            <p:ph type="title"/>
          </p:nvPr>
        </p:nvSpPr>
        <p:spPr>
          <a:xfrm>
            <a:off x="440640" y="438120"/>
            <a:ext cx="44553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маске_3">
  <p:cSld name="Фото в маске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/>
          <p:nvPr>
            <p:ph idx="1" type="body"/>
          </p:nvPr>
        </p:nvSpPr>
        <p:spPr>
          <a:xfrm>
            <a:off x="440640" y="1896840"/>
            <a:ext cx="44553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2" name="Google Shape;322;p58"/>
          <p:cNvSpPr txBox="1"/>
          <p:nvPr>
            <p:ph type="title"/>
          </p:nvPr>
        </p:nvSpPr>
        <p:spPr>
          <a:xfrm>
            <a:off x="440640" y="438120"/>
            <a:ext cx="44553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3" name="Google Shape;323;p58"/>
          <p:cNvSpPr txBox="1"/>
          <p:nvPr>
            <p:ph idx="2" type="body"/>
          </p:nvPr>
        </p:nvSpPr>
        <p:spPr>
          <a:xfrm>
            <a:off x="5598000" y="438120"/>
            <a:ext cx="31053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 фото вертик">
  <p:cSld name="1_ фото вертик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/>
          <p:nvPr>
            <p:ph idx="1" type="body"/>
          </p:nvPr>
        </p:nvSpPr>
        <p:spPr>
          <a:xfrm>
            <a:off x="440640" y="1896840"/>
            <a:ext cx="53457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6" name="Google Shape;326;p59"/>
          <p:cNvSpPr txBox="1"/>
          <p:nvPr>
            <p:ph type="title"/>
          </p:nvPr>
        </p:nvSpPr>
        <p:spPr>
          <a:xfrm>
            <a:off x="440640" y="438120"/>
            <a:ext cx="5345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7" name="Google Shape;327;p59"/>
          <p:cNvSpPr txBox="1"/>
          <p:nvPr>
            <p:ph idx="2" type="body"/>
          </p:nvPr>
        </p:nvSpPr>
        <p:spPr>
          <a:xfrm>
            <a:off x="6084360" y="440280"/>
            <a:ext cx="26187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 фото вертик">
  <p:cSld name="2_ фото вертик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 txBox="1"/>
          <p:nvPr>
            <p:ph idx="1" type="body"/>
          </p:nvPr>
        </p:nvSpPr>
        <p:spPr>
          <a:xfrm>
            <a:off x="440640" y="1896840"/>
            <a:ext cx="53457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0" name="Google Shape;330;p60"/>
          <p:cNvSpPr txBox="1"/>
          <p:nvPr>
            <p:ph type="title"/>
          </p:nvPr>
        </p:nvSpPr>
        <p:spPr>
          <a:xfrm>
            <a:off x="440640" y="438120"/>
            <a:ext cx="5345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1" name="Google Shape;331;p60"/>
          <p:cNvSpPr txBox="1"/>
          <p:nvPr>
            <p:ph idx="2" type="body"/>
          </p:nvPr>
        </p:nvSpPr>
        <p:spPr>
          <a:xfrm>
            <a:off x="6084360" y="440280"/>
            <a:ext cx="26187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 фото вертик 2">
  <p:cSld name="2_ фото вертик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1"/>
          <p:cNvSpPr txBox="1"/>
          <p:nvPr>
            <p:ph idx="1" type="body"/>
          </p:nvPr>
        </p:nvSpPr>
        <p:spPr>
          <a:xfrm>
            <a:off x="440640" y="1896840"/>
            <a:ext cx="53457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4" name="Google Shape;334;p61"/>
          <p:cNvSpPr txBox="1"/>
          <p:nvPr>
            <p:ph type="title"/>
          </p:nvPr>
        </p:nvSpPr>
        <p:spPr>
          <a:xfrm>
            <a:off x="440640" y="438120"/>
            <a:ext cx="5345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5" name="Google Shape;335;p61"/>
          <p:cNvSpPr txBox="1"/>
          <p:nvPr>
            <p:ph idx="2" type="body"/>
          </p:nvPr>
        </p:nvSpPr>
        <p:spPr>
          <a:xfrm>
            <a:off x="6084360" y="440280"/>
            <a:ext cx="2618700" cy="4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ото_2">
  <p:cSld name="2 фото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2"/>
          <p:cNvSpPr txBox="1"/>
          <p:nvPr>
            <p:ph idx="1" type="body"/>
          </p:nvPr>
        </p:nvSpPr>
        <p:spPr>
          <a:xfrm>
            <a:off x="6084360" y="440280"/>
            <a:ext cx="26187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8" name="Google Shape;338;p62"/>
          <p:cNvSpPr txBox="1"/>
          <p:nvPr>
            <p:ph idx="2" type="body"/>
          </p:nvPr>
        </p:nvSpPr>
        <p:spPr>
          <a:xfrm>
            <a:off x="440640" y="440640"/>
            <a:ext cx="54288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Отбивка_1 2">
  <p:cSld name="1_Отбивка_1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3"/>
          <p:cNvSpPr txBox="1"/>
          <p:nvPr>
            <p:ph type="title"/>
          </p:nvPr>
        </p:nvSpPr>
        <p:spPr>
          <a:xfrm>
            <a:off x="440640" y="438120"/>
            <a:ext cx="45885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Отбивка_1 3">
  <p:cSld name="1_Отбивка_1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4"/>
          <p:cNvSpPr txBox="1"/>
          <p:nvPr>
            <p:ph type="title"/>
          </p:nvPr>
        </p:nvSpPr>
        <p:spPr>
          <a:xfrm>
            <a:off x="440640" y="438120"/>
            <a:ext cx="45885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в 3 колонки">
  <p:cSld name="Заголовок + текст в 3 колонки">
    <p:bg>
      <p:bgPr>
        <a:solidFill>
          <a:srgbClr val="000000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5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5" name="Google Shape;345;p65"/>
          <p:cNvSpPr txBox="1"/>
          <p:nvPr>
            <p:ph idx="1" type="body"/>
          </p:nvPr>
        </p:nvSpPr>
        <p:spPr>
          <a:xfrm>
            <a:off x="3146760" y="3397320"/>
            <a:ext cx="21630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6" name="Google Shape;346;p65"/>
          <p:cNvSpPr txBox="1"/>
          <p:nvPr>
            <p:ph idx="2" type="body"/>
          </p:nvPr>
        </p:nvSpPr>
        <p:spPr>
          <a:xfrm>
            <a:off x="5844960" y="3397320"/>
            <a:ext cx="21630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7" name="Google Shape;347;p65"/>
          <p:cNvSpPr txBox="1"/>
          <p:nvPr>
            <p:ph idx="3" type="body"/>
          </p:nvPr>
        </p:nvSpPr>
        <p:spPr>
          <a:xfrm>
            <a:off x="439920" y="3397320"/>
            <a:ext cx="21630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Отбив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>
            <p:ph type="title"/>
          </p:nvPr>
        </p:nvSpPr>
        <p:spPr>
          <a:xfrm>
            <a:off x="440640" y="438120"/>
            <a:ext cx="45885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">
  <p:cSld name="Таблица">
    <p:bg>
      <p:bgPr>
        <a:solidFill>
          <a:srgbClr val="000000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/>
          <p:nvPr>
            <p:ph type="title"/>
          </p:nvPr>
        </p:nvSpPr>
        <p:spPr>
          <a:xfrm>
            <a:off x="440640" y="438120"/>
            <a:ext cx="826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57.xml"/><Relationship Id="rId44" Type="http://schemas.openxmlformats.org/officeDocument/2006/relationships/slideLayout" Target="../slideLayouts/slideLayout60.xml"/><Relationship Id="rId43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1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48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3.xml"/><Relationship Id="rId4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45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research.google.com/github/Pirrroman/it-for-children/blob/main/05_regression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8"/>
          <p:cNvSpPr txBox="1"/>
          <p:nvPr>
            <p:ph idx="1" type="body"/>
          </p:nvPr>
        </p:nvSpPr>
        <p:spPr>
          <a:xfrm>
            <a:off x="446040" y="3163680"/>
            <a:ext cx="4049640" cy="2613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0" wrap="square" tIns="34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Роман Теплоухов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8"/>
          <p:cNvSpPr txBox="1"/>
          <p:nvPr>
            <p:ph type="title"/>
          </p:nvPr>
        </p:nvSpPr>
        <p:spPr>
          <a:xfrm>
            <a:off x="446050" y="438125"/>
            <a:ext cx="57261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</a:pPr>
            <a:r>
              <a:rPr b="1" lang="ru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Регрессия: предсказание будущего с помощью ИИ</a:t>
            </a:r>
            <a:endParaRPr b="0" sz="31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7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 регрессии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77"/>
          <p:cNvSpPr txBox="1"/>
          <p:nvPr/>
        </p:nvSpPr>
        <p:spPr>
          <a:xfrm>
            <a:off x="486450" y="985025"/>
            <a:ext cx="79305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 - задача прогнозирование непрерывной числовой величины на основе входных данных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Примеры задач: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прогноз цен на недвижимость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предсказание спроса на товары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оценка времени поездки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прогноз погоды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Обозначения: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— признаки объекта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— целевая переменная (число, которое предсказываем)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8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 регрессии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78"/>
          <p:cNvSpPr txBox="1"/>
          <p:nvPr/>
        </p:nvSpPr>
        <p:spPr>
          <a:xfrm>
            <a:off x="494625" y="1360575"/>
            <a:ext cx="79305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 - найти такую функцию </a:t>
            </a:r>
            <a:r>
              <a:rPr i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i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~= f(X)</a:t>
            </a:r>
            <a:endParaRPr i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9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 регрессии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79"/>
          <p:cNvSpPr txBox="1"/>
          <p:nvPr/>
        </p:nvSpPr>
        <p:spPr>
          <a:xfrm>
            <a:off x="494625" y="1360575"/>
            <a:ext cx="79305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 - найти такую функцию </a:t>
            </a:r>
            <a:r>
              <a:rPr i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~= f(X)</a:t>
            </a:r>
            <a:endParaRPr i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Отличие от задач классификации, что мы предсказываем не </a:t>
            </a:r>
            <a:r>
              <a:rPr b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категорию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а </a:t>
            </a:r>
            <a:r>
              <a:rPr b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числовое значение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0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для регрессии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80"/>
          <p:cNvSpPr txBox="1"/>
          <p:nvPr/>
        </p:nvSpPr>
        <p:spPr>
          <a:xfrm>
            <a:off x="348875" y="985025"/>
            <a:ext cx="8325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атасет California Housing (цены на недвижимость в Калифорнии)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1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для регрессии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81"/>
          <p:cNvSpPr txBox="1"/>
          <p:nvPr/>
        </p:nvSpPr>
        <p:spPr>
          <a:xfrm>
            <a:off x="348875" y="985025"/>
            <a:ext cx="83253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California Housing (цены на недвижимость в Калифорнии)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Цифры: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 признаков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20640 примеров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2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для регрессии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82"/>
          <p:cNvSpPr txBox="1"/>
          <p:nvPr/>
        </p:nvSpPr>
        <p:spPr>
          <a:xfrm>
            <a:off x="348875" y="985025"/>
            <a:ext cx="83253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California Housing (цены на недвижимость в Калифорнии)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Цифры: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 признаков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20640 примеров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82"/>
          <p:cNvSpPr txBox="1"/>
          <p:nvPr/>
        </p:nvSpPr>
        <p:spPr>
          <a:xfrm>
            <a:off x="3105500" y="1525175"/>
            <a:ext cx="59982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Список признаков: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MedInc — средний доход в районе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HouseAge — средний возраст домов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AveRooms — среднее число комнат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AveBedrms — среднее число спален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Population — население района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AveOccup — средняя заполняемость домов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Latitude — широта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Longitude — долгота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3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для регрессии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83"/>
          <p:cNvSpPr txBox="1"/>
          <p:nvPr/>
        </p:nvSpPr>
        <p:spPr>
          <a:xfrm>
            <a:off x="348875" y="985025"/>
            <a:ext cx="8325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California Housing (цены на недвижимость в Калифорнии)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первый блок в ноутбуке для загрузки данных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https://colab.research.google.com/github/Pirrroman/it-for-children/blob/main/05_regression.ipynb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4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Исследуем данные: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распределение признаков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84"/>
          <p:cNvSpPr txBox="1"/>
          <p:nvPr/>
        </p:nvSpPr>
        <p:spPr>
          <a:xfrm>
            <a:off x="359925" y="1363950"/>
            <a:ext cx="1454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2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5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Исследуем данные: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распределение признаков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85"/>
          <p:cNvSpPr txBox="1"/>
          <p:nvPr/>
        </p:nvSpPr>
        <p:spPr>
          <a:xfrm>
            <a:off x="359925" y="1363950"/>
            <a:ext cx="1454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2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1" name="Google Shape;46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625" y="1549350"/>
            <a:ext cx="6710800" cy="33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6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</a:t>
            </a: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аспределение целевой переменной (цены)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86"/>
          <p:cNvSpPr txBox="1"/>
          <p:nvPr/>
        </p:nvSpPr>
        <p:spPr>
          <a:xfrm>
            <a:off x="359925" y="1363950"/>
            <a:ext cx="1454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3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9"/>
          <p:cNvSpPr txBox="1"/>
          <p:nvPr>
            <p:ph type="title"/>
          </p:nvPr>
        </p:nvSpPr>
        <p:spPr>
          <a:xfrm>
            <a:off x="440525" y="438150"/>
            <a:ext cx="6751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Разминка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69"/>
          <p:cNvSpPr txBox="1"/>
          <p:nvPr/>
        </p:nvSpPr>
        <p:spPr>
          <a:xfrm>
            <a:off x="440525" y="1481676"/>
            <a:ext cx="675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Какие методы классификации вы помните?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Чем они отличаются и когда лучше применять?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7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Распределение целевой переменной (цены)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87"/>
          <p:cNvSpPr txBox="1"/>
          <p:nvPr/>
        </p:nvSpPr>
        <p:spPr>
          <a:xfrm>
            <a:off x="359925" y="1363950"/>
            <a:ext cx="1454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3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4" name="Google Shape;47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750" y="1517150"/>
            <a:ext cx="5561661" cy="34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8"/>
          <p:cNvSpPr txBox="1"/>
          <p:nvPr>
            <p:ph type="title"/>
          </p:nvPr>
        </p:nvSpPr>
        <p:spPr>
          <a:xfrm>
            <a:off x="440525" y="444500"/>
            <a:ext cx="78507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Подготовка данных: train/test и масштабирование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88"/>
          <p:cNvSpPr txBox="1"/>
          <p:nvPr/>
        </p:nvSpPr>
        <p:spPr>
          <a:xfrm>
            <a:off x="378075" y="161470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4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9"/>
          <p:cNvSpPr txBox="1"/>
          <p:nvPr>
            <p:ph type="title"/>
          </p:nvPr>
        </p:nvSpPr>
        <p:spPr>
          <a:xfrm>
            <a:off x="440525" y="444500"/>
            <a:ext cx="78507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Подготовка данных: train/test и масштабирование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89"/>
          <p:cNvSpPr txBox="1"/>
          <p:nvPr/>
        </p:nvSpPr>
        <p:spPr>
          <a:xfrm>
            <a:off x="378075" y="161470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4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89"/>
          <p:cNvSpPr txBox="1"/>
          <p:nvPr/>
        </p:nvSpPr>
        <p:spPr>
          <a:xfrm>
            <a:off x="378075" y="2571750"/>
            <a:ext cx="82125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Коротко по коду из ячейки train_test_split + StandardScaler: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Разбиваем на обучающую и тестовую выборки (test_size=0.2).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Масштабируем признаки с помощью StandardScaler.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Выводим в текст размеры Обучающей и тестовой выборки.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0"/>
          <p:cNvSpPr txBox="1"/>
          <p:nvPr>
            <p:ph type="title"/>
          </p:nvPr>
        </p:nvSpPr>
        <p:spPr>
          <a:xfrm>
            <a:off x="440525" y="438150"/>
            <a:ext cx="84333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Корреляция признаков с ценой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90"/>
          <p:cNvSpPr txBox="1"/>
          <p:nvPr/>
        </p:nvSpPr>
        <p:spPr>
          <a:xfrm>
            <a:off x="440525" y="1074075"/>
            <a:ext cx="187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5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1"/>
          <p:cNvSpPr txBox="1"/>
          <p:nvPr>
            <p:ph type="title"/>
          </p:nvPr>
        </p:nvSpPr>
        <p:spPr>
          <a:xfrm>
            <a:off x="440525" y="438150"/>
            <a:ext cx="84333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Корреляция признаков с ценой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91"/>
          <p:cNvSpPr txBox="1"/>
          <p:nvPr/>
        </p:nvSpPr>
        <p:spPr>
          <a:xfrm>
            <a:off x="440525" y="1074075"/>
            <a:ext cx="1876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5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Корреляция - мера связи от -1 до +1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2"/>
          <p:cNvSpPr txBox="1"/>
          <p:nvPr>
            <p:ph type="title"/>
          </p:nvPr>
        </p:nvSpPr>
        <p:spPr>
          <a:xfrm>
            <a:off x="440525" y="438150"/>
            <a:ext cx="84333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Корреляция признаков с ценой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25" y="942300"/>
            <a:ext cx="5981320" cy="40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92"/>
          <p:cNvSpPr txBox="1"/>
          <p:nvPr/>
        </p:nvSpPr>
        <p:spPr>
          <a:xfrm>
            <a:off x="440525" y="1074075"/>
            <a:ext cx="1876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5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Корреляция - мера связи от -1 до +1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3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качества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93"/>
          <p:cNvSpPr txBox="1"/>
          <p:nvPr/>
        </p:nvSpPr>
        <p:spPr>
          <a:xfrm>
            <a:off x="465750" y="1480850"/>
            <a:ext cx="821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MAE (Mean Absolute Error) - 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среднее модульное отклонение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3" name="Google Shape;51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075" y="1589138"/>
            <a:ext cx="24574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4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качества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94"/>
          <p:cNvSpPr txBox="1"/>
          <p:nvPr/>
        </p:nvSpPr>
        <p:spPr>
          <a:xfrm>
            <a:off x="465750" y="1480850"/>
            <a:ext cx="8212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MAE (Mean Absolute Error) - 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среднее модульное отклонение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MSE (Mean Squared Error) - 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средний квадрат ошибки,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сильнее штрафует за промахи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0" name="Google Shape;5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075" y="1589138"/>
            <a:ext cx="24574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075" y="2571750"/>
            <a:ext cx="2457450" cy="51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5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качества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95"/>
          <p:cNvSpPr txBox="1"/>
          <p:nvPr/>
        </p:nvSpPr>
        <p:spPr>
          <a:xfrm>
            <a:off x="465750" y="1480850"/>
            <a:ext cx="8212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MAE (Mean Absolute Error) - 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среднее модульное отклонение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MSE (Mean Squared Error) - 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средний квадрат ошибки,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сильнее штрафует за промахи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RMSE (Root MSE) - 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MSE, но в тех же единицах,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и цена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8" name="Google Shape;52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075" y="1589138"/>
            <a:ext cx="24574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075" y="2571750"/>
            <a:ext cx="2457450" cy="51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9075" y="3541825"/>
            <a:ext cx="165735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6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качества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p96"/>
          <p:cNvSpPr txBox="1"/>
          <p:nvPr/>
        </p:nvSpPr>
        <p:spPr>
          <a:xfrm>
            <a:off x="440525" y="10191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6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0"/>
          <p:cNvSpPr txBox="1"/>
          <p:nvPr>
            <p:ph type="title"/>
          </p:nvPr>
        </p:nvSpPr>
        <p:spPr>
          <a:xfrm>
            <a:off x="440525" y="438150"/>
            <a:ext cx="6751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70"/>
          <p:cNvSpPr txBox="1"/>
          <p:nvPr/>
        </p:nvSpPr>
        <p:spPr>
          <a:xfrm>
            <a:off x="440525" y="1481676"/>
            <a:ext cx="675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7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качества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97"/>
          <p:cNvSpPr txBox="1"/>
          <p:nvPr/>
        </p:nvSpPr>
        <p:spPr>
          <a:xfrm>
            <a:off x="440525" y="10191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6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97"/>
          <p:cNvSpPr txBox="1"/>
          <p:nvPr/>
        </p:nvSpPr>
        <p:spPr>
          <a:xfrm>
            <a:off x="465750" y="1982475"/>
            <a:ext cx="82125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Функция evaluate_model: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считает MAE, MSE, RMSE,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печатает результаты,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возвращает словарь с метриками.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8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98"/>
          <p:cNvSpPr txBox="1"/>
          <p:nvPr/>
        </p:nvSpPr>
        <p:spPr>
          <a:xfrm>
            <a:off x="378075" y="1189200"/>
            <a:ext cx="809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 — самый простой метод, который предполагает линейную зависимость между признаками и целевой переменной.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9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99"/>
          <p:cNvSpPr txBox="1"/>
          <p:nvPr/>
        </p:nvSpPr>
        <p:spPr>
          <a:xfrm>
            <a:off x="378075" y="1189200"/>
            <a:ext cx="809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 — самый простой метод, который предполагает линейную зависимость между признаками и целевой переменной.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99"/>
          <p:cNvSpPr txBox="1"/>
          <p:nvPr/>
        </p:nvSpPr>
        <p:spPr>
          <a:xfrm>
            <a:off x="378075" y="2571750"/>
            <a:ext cx="8212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Формула: 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7" name="Google Shape;55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175" y="2571750"/>
            <a:ext cx="3228475" cy="4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0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100"/>
          <p:cNvSpPr txBox="1"/>
          <p:nvPr/>
        </p:nvSpPr>
        <p:spPr>
          <a:xfrm>
            <a:off x="378075" y="1189200"/>
            <a:ext cx="809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 — самый простой метод, который предполагает линейную зависимость между признаками и целевой переменной.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100"/>
          <p:cNvSpPr txBox="1"/>
          <p:nvPr/>
        </p:nvSpPr>
        <p:spPr>
          <a:xfrm>
            <a:off x="378075" y="2571750"/>
            <a:ext cx="82125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Формула: </a:t>
            </a: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Подписи: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- признаки,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- веса (коэффициенты модели),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- свободный член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5" name="Google Shape;56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175" y="2571750"/>
            <a:ext cx="3228475" cy="4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50" y="3791075"/>
            <a:ext cx="288125" cy="27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50" y="4133425"/>
            <a:ext cx="288125" cy="24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450" y="4448975"/>
            <a:ext cx="288125" cy="23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1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101"/>
          <p:cNvSpPr txBox="1"/>
          <p:nvPr/>
        </p:nvSpPr>
        <p:spPr>
          <a:xfrm>
            <a:off x="378075" y="100960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7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2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p102"/>
          <p:cNvSpPr txBox="1"/>
          <p:nvPr/>
        </p:nvSpPr>
        <p:spPr>
          <a:xfrm>
            <a:off x="378075" y="100960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7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102"/>
          <p:cNvSpPr txBox="1"/>
          <p:nvPr/>
        </p:nvSpPr>
        <p:spPr>
          <a:xfrm>
            <a:off x="378075" y="1658450"/>
            <a:ext cx="40329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Короткий кусок кода из ячейки с LinearRegression():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модели fit(X_train_scaled, y_train)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предсказания predict(X_test_scaled)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вызов evaluate_model(...)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предсказаний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3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103"/>
          <p:cNvSpPr txBox="1"/>
          <p:nvPr/>
        </p:nvSpPr>
        <p:spPr>
          <a:xfrm>
            <a:off x="378075" y="100960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7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103"/>
          <p:cNvSpPr txBox="1"/>
          <p:nvPr/>
        </p:nvSpPr>
        <p:spPr>
          <a:xfrm>
            <a:off x="378075" y="1658450"/>
            <a:ext cx="40329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Короткий кусок кода из ячейки с LinearRegression():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модели fit(X_train_scaled, y_train)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предсказания predict(X_test_scaled)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вызов evaluate_model(...)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предсказаний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9" name="Google Shape;58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925" y="1862550"/>
            <a:ext cx="4428224" cy="282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4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104"/>
          <p:cNvSpPr txBox="1"/>
          <p:nvPr/>
        </p:nvSpPr>
        <p:spPr>
          <a:xfrm>
            <a:off x="370100" y="1101100"/>
            <a:ext cx="814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Важность признаков -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104"/>
          <p:cNvSpPr txBox="1"/>
          <p:nvPr/>
        </p:nvSpPr>
        <p:spPr>
          <a:xfrm>
            <a:off x="3112450" y="1101100"/>
            <a:ext cx="422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апускаем блоки 8 и 9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5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105"/>
          <p:cNvSpPr txBox="1"/>
          <p:nvPr/>
        </p:nvSpPr>
        <p:spPr>
          <a:xfrm>
            <a:off x="370100" y="1101100"/>
            <a:ext cx="814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Важность признаков -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105"/>
          <p:cNvSpPr txBox="1"/>
          <p:nvPr/>
        </p:nvSpPr>
        <p:spPr>
          <a:xfrm>
            <a:off x="3112450" y="1101100"/>
            <a:ext cx="422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блоки 8 и 9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4" name="Google Shape;60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25" y="1649775"/>
            <a:ext cx="5309575" cy="31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6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106"/>
          <p:cNvSpPr txBox="1"/>
          <p:nvPr/>
        </p:nvSpPr>
        <p:spPr>
          <a:xfrm>
            <a:off x="370100" y="1101100"/>
            <a:ext cx="81492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Преимущества: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простая интерпретация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быстрое обучение и предсказание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хорошо работает при близко линейной зависимости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мало гиперпараметров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1"/>
          <p:cNvSpPr txBox="1"/>
          <p:nvPr>
            <p:ph type="title"/>
          </p:nvPr>
        </p:nvSpPr>
        <p:spPr>
          <a:xfrm>
            <a:off x="440525" y="438150"/>
            <a:ext cx="6751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71"/>
          <p:cNvSpPr txBox="1"/>
          <p:nvPr/>
        </p:nvSpPr>
        <p:spPr>
          <a:xfrm>
            <a:off x="440525" y="1481676"/>
            <a:ext cx="675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California Housing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7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107"/>
          <p:cNvSpPr txBox="1"/>
          <p:nvPr/>
        </p:nvSpPr>
        <p:spPr>
          <a:xfrm>
            <a:off x="370100" y="1101100"/>
            <a:ext cx="8149200" cy="3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Преимущества: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простая интерпретация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быстрое обучение и предсказание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хорошо работает при близко линейной зависимости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мало гиперпараметров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Недостатки: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предполагает линейность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чувствительна к выбросам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ловит сложные нелинейности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проблемы с мультиколлинеарностью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8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 и случайный лес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108"/>
          <p:cNvSpPr txBox="1"/>
          <p:nvPr/>
        </p:nvSpPr>
        <p:spPr>
          <a:xfrm>
            <a:off x="378075" y="1746550"/>
            <a:ext cx="809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Дерево решений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— основная идея остается той же, что и в классификации: разбить пространство данных на более простые области. Но вместо того чтобы предсказывать класс, мы предсказываем числовое значение (среднее значение целевой переменной в каждой области).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9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 и случайный лес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109"/>
          <p:cNvSpPr txBox="1"/>
          <p:nvPr/>
        </p:nvSpPr>
        <p:spPr>
          <a:xfrm>
            <a:off x="378075" y="1746550"/>
            <a:ext cx="8094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Дерево решений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— основная идея остается той же, что и в классификации: разбить пространство данных на более простые области. Но вместо того чтобы предсказывать класс, мы предсказываем числовое значение (среднее значение целевой переменной в каждой области).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— ансамбль из многих деревьев, который усредняет их предсказания для уменьшения переобучения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0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Дерево решений 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110"/>
          <p:cNvSpPr txBox="1"/>
          <p:nvPr/>
        </p:nvSpPr>
        <p:spPr>
          <a:xfrm>
            <a:off x="355100" y="9670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блоки 10 и 11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1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Дерево решений 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111"/>
          <p:cNvSpPr txBox="1"/>
          <p:nvPr/>
        </p:nvSpPr>
        <p:spPr>
          <a:xfrm>
            <a:off x="355100" y="9670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блоки 10 и 11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1" name="Google Shape;64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50" y="1573363"/>
            <a:ext cx="2559813" cy="34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2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Дерево решений 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p112"/>
          <p:cNvSpPr txBox="1"/>
          <p:nvPr/>
        </p:nvSpPr>
        <p:spPr>
          <a:xfrm>
            <a:off x="355100" y="9670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блоки 10 и 11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8" name="Google Shape;64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50" y="1573363"/>
            <a:ext cx="2559813" cy="347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651" y="1573338"/>
            <a:ext cx="2715198" cy="34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13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Дерево решений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113"/>
          <p:cNvSpPr txBox="1"/>
          <p:nvPr/>
        </p:nvSpPr>
        <p:spPr>
          <a:xfrm>
            <a:off x="370100" y="1101100"/>
            <a:ext cx="81492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Дерево решений — плюсы: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просто интерпретировать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моделирует нелинейности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требует масштабирования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4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Дерево решений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114"/>
          <p:cNvSpPr txBox="1"/>
          <p:nvPr/>
        </p:nvSpPr>
        <p:spPr>
          <a:xfrm>
            <a:off x="370100" y="1101100"/>
            <a:ext cx="81492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Дерево решений — плюсы: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просто интерпретировать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моделирует нелинейности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требует масштабирования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Дерево — минусы: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склонно к переобучению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может сильно меняться при небольших изменениях данных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5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115"/>
          <p:cNvSpPr txBox="1"/>
          <p:nvPr/>
        </p:nvSpPr>
        <p:spPr>
          <a:xfrm>
            <a:off x="355100" y="9670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12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6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116"/>
          <p:cNvSpPr txBox="1"/>
          <p:nvPr/>
        </p:nvSpPr>
        <p:spPr>
          <a:xfrm>
            <a:off x="355100" y="9670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12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4" name="Google Shape;67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25" y="1581150"/>
            <a:ext cx="3854320" cy="26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2"/>
          <p:cNvSpPr txBox="1"/>
          <p:nvPr>
            <p:ph type="title"/>
          </p:nvPr>
        </p:nvSpPr>
        <p:spPr>
          <a:xfrm>
            <a:off x="440525" y="438150"/>
            <a:ext cx="6751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72"/>
          <p:cNvSpPr txBox="1"/>
          <p:nvPr/>
        </p:nvSpPr>
        <p:spPr>
          <a:xfrm>
            <a:off x="440525" y="1481676"/>
            <a:ext cx="675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California Housing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качества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7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117"/>
          <p:cNvSpPr txBox="1"/>
          <p:nvPr/>
        </p:nvSpPr>
        <p:spPr>
          <a:xfrm>
            <a:off x="355100" y="9670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12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1" name="Google Shape;68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25" y="1581150"/>
            <a:ext cx="3854320" cy="26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825" y="1573350"/>
            <a:ext cx="4308025" cy="2602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8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118"/>
          <p:cNvSpPr txBox="1"/>
          <p:nvPr/>
        </p:nvSpPr>
        <p:spPr>
          <a:xfrm>
            <a:off x="370100" y="1101100"/>
            <a:ext cx="81492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 — плюсы: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меньше переобучения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высокая точность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даёт важность признаков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9"/>
          <p:cNvSpPr txBox="1"/>
          <p:nvPr>
            <p:ph type="title"/>
          </p:nvPr>
        </p:nvSpPr>
        <p:spPr>
          <a:xfrm>
            <a:off x="440525" y="438150"/>
            <a:ext cx="7206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119"/>
          <p:cNvSpPr txBox="1"/>
          <p:nvPr/>
        </p:nvSpPr>
        <p:spPr>
          <a:xfrm>
            <a:off x="370100" y="1101100"/>
            <a:ext cx="81492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 — плюсы: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меньше переобучения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высокая точность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даёт важность признаков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 — минусы: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медленнее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сложнее объяснить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0"/>
          <p:cNvSpPr txBox="1"/>
          <p:nvPr>
            <p:ph type="title"/>
          </p:nvPr>
        </p:nvSpPr>
        <p:spPr>
          <a:xfrm>
            <a:off x="440525" y="438150"/>
            <a:ext cx="8216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Метод k ближайших соседей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0" name="Google Shape;700;p120"/>
          <p:cNvSpPr txBox="1"/>
          <p:nvPr/>
        </p:nvSpPr>
        <p:spPr>
          <a:xfrm>
            <a:off x="378075" y="1746550"/>
            <a:ext cx="8094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kNN для регрессии: 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находит k ближайших соседей и берёт среднее их целевых значений.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21"/>
          <p:cNvSpPr txBox="1"/>
          <p:nvPr>
            <p:ph type="title"/>
          </p:nvPr>
        </p:nvSpPr>
        <p:spPr>
          <a:xfrm>
            <a:off x="440525" y="438150"/>
            <a:ext cx="8216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Метод k ближайших соседей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6" name="Google Shape;706;p121"/>
          <p:cNvSpPr txBox="1"/>
          <p:nvPr/>
        </p:nvSpPr>
        <p:spPr>
          <a:xfrm>
            <a:off x="378075" y="1746550"/>
            <a:ext cx="8094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kNN для регрессии: 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находит k ближайших соседей и берёт среднее их целевых значений.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нового объекта находим  k  ближайших точек в обучающей выборке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Предсказываем среднее значение целевой переменной этих  k  точек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22"/>
          <p:cNvSpPr txBox="1"/>
          <p:nvPr>
            <p:ph type="title"/>
          </p:nvPr>
        </p:nvSpPr>
        <p:spPr>
          <a:xfrm>
            <a:off x="440525" y="438150"/>
            <a:ext cx="8239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Метод k ближайших соседей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122"/>
          <p:cNvSpPr txBox="1"/>
          <p:nvPr/>
        </p:nvSpPr>
        <p:spPr>
          <a:xfrm>
            <a:off x="355100" y="9670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блоки 13 и 14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3"/>
          <p:cNvSpPr txBox="1"/>
          <p:nvPr>
            <p:ph type="title"/>
          </p:nvPr>
        </p:nvSpPr>
        <p:spPr>
          <a:xfrm>
            <a:off x="440525" y="438150"/>
            <a:ext cx="8239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Метод k ближайших соседей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123"/>
          <p:cNvSpPr txBox="1"/>
          <p:nvPr/>
        </p:nvSpPr>
        <p:spPr>
          <a:xfrm>
            <a:off x="355100" y="9670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блоки 13 и 14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9" name="Google Shape;71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25" y="1581150"/>
            <a:ext cx="4082999" cy="26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4"/>
          <p:cNvSpPr txBox="1"/>
          <p:nvPr>
            <p:ph type="title"/>
          </p:nvPr>
        </p:nvSpPr>
        <p:spPr>
          <a:xfrm>
            <a:off x="440525" y="438150"/>
            <a:ext cx="8239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Метод k ближайших соседей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5" name="Google Shape;725;p124"/>
          <p:cNvSpPr txBox="1"/>
          <p:nvPr/>
        </p:nvSpPr>
        <p:spPr>
          <a:xfrm>
            <a:off x="355100" y="9670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блоки 13 и 14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6" name="Google Shape;72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25" y="1581150"/>
            <a:ext cx="4082999" cy="26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925" y="1581150"/>
            <a:ext cx="3996679" cy="261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25"/>
          <p:cNvSpPr txBox="1"/>
          <p:nvPr>
            <p:ph type="title"/>
          </p:nvPr>
        </p:nvSpPr>
        <p:spPr>
          <a:xfrm>
            <a:off x="440525" y="438150"/>
            <a:ext cx="7940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Метод k ближайших соседей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3" name="Google Shape;733;p125"/>
          <p:cNvSpPr txBox="1"/>
          <p:nvPr/>
        </p:nvSpPr>
        <p:spPr>
          <a:xfrm>
            <a:off x="370100" y="986275"/>
            <a:ext cx="85008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Преимущества: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Простота реализации и понимания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требует предположений о распределении данных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Легко адаптируется к новым данным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Хорошо работает для небольших датасетов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6"/>
          <p:cNvSpPr txBox="1"/>
          <p:nvPr>
            <p:ph type="title"/>
          </p:nvPr>
        </p:nvSpPr>
        <p:spPr>
          <a:xfrm>
            <a:off x="440525" y="438150"/>
            <a:ext cx="7940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Метод k ближайших соседей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126"/>
          <p:cNvSpPr txBox="1"/>
          <p:nvPr/>
        </p:nvSpPr>
        <p:spPr>
          <a:xfrm>
            <a:off x="370100" y="986275"/>
            <a:ext cx="8500800" cy="3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Преимущества: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Простота реализации и понимания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требует предположений о распределении данных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Легко адаптируется к новым данным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Хорошо работает для небольших датасетов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Недостатки: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Медленный для больших датасетов (нужно хранить все данные)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Чувствителен к масштабированию признаков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Плохо работает с данными высокой размерности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Выбор  k  критически важен для качества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440525" y="438150"/>
            <a:ext cx="6751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73"/>
          <p:cNvSpPr txBox="1"/>
          <p:nvPr/>
        </p:nvSpPr>
        <p:spPr>
          <a:xfrm>
            <a:off x="440525" y="1481676"/>
            <a:ext cx="6751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California Housing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качества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Методы регрессии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lphaL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lphaL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Деревья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lphaL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lphaL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 ближайших соседей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lphaL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Нейросети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27"/>
          <p:cNvSpPr txBox="1"/>
          <p:nvPr>
            <p:ph type="title"/>
          </p:nvPr>
        </p:nvSpPr>
        <p:spPr>
          <a:xfrm>
            <a:off x="440525" y="438150"/>
            <a:ext cx="8216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Нейронные сети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127"/>
          <p:cNvSpPr txBox="1"/>
          <p:nvPr/>
        </p:nvSpPr>
        <p:spPr>
          <a:xfrm>
            <a:off x="378075" y="1746550"/>
            <a:ext cx="8094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Нейронные сети  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−  сложные модели, состоящие из множества взаимосвязанных "нейронов", которые могут изучать сложные нелинейные зависимости.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8"/>
          <p:cNvSpPr txBox="1"/>
          <p:nvPr>
            <p:ph type="title"/>
          </p:nvPr>
        </p:nvSpPr>
        <p:spPr>
          <a:xfrm>
            <a:off x="440525" y="438150"/>
            <a:ext cx="8216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Нейронные сети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128"/>
          <p:cNvSpPr txBox="1"/>
          <p:nvPr/>
        </p:nvSpPr>
        <p:spPr>
          <a:xfrm>
            <a:off x="378075" y="1746550"/>
            <a:ext cx="8094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Нейронные сети  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−  сложные модели, состоящие из множества взаимосвязанных "нейронов", которые могут изучать сложные нелинейные зависимости.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Простая нейросеть: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Входной слой (признаки)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Скрытые слои (обработка информации)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Выходной слой (предсказание)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9"/>
          <p:cNvSpPr txBox="1"/>
          <p:nvPr>
            <p:ph type="title"/>
          </p:nvPr>
        </p:nvSpPr>
        <p:spPr>
          <a:xfrm>
            <a:off x="440525" y="438150"/>
            <a:ext cx="8239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Нейронные сети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7" name="Google Shape;757;p129"/>
          <p:cNvSpPr txBox="1"/>
          <p:nvPr/>
        </p:nvSpPr>
        <p:spPr>
          <a:xfrm>
            <a:off x="355100" y="9670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15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0"/>
          <p:cNvSpPr txBox="1"/>
          <p:nvPr>
            <p:ph type="title"/>
          </p:nvPr>
        </p:nvSpPr>
        <p:spPr>
          <a:xfrm>
            <a:off x="440525" y="438150"/>
            <a:ext cx="8239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Нейронные сети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3" name="Google Shape;763;p130"/>
          <p:cNvSpPr txBox="1"/>
          <p:nvPr/>
        </p:nvSpPr>
        <p:spPr>
          <a:xfrm>
            <a:off x="355100" y="967050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15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4" name="Google Shape;76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25" y="1581150"/>
            <a:ext cx="8239199" cy="266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1"/>
          <p:cNvSpPr txBox="1"/>
          <p:nvPr>
            <p:ph type="title"/>
          </p:nvPr>
        </p:nvSpPr>
        <p:spPr>
          <a:xfrm>
            <a:off x="440525" y="438150"/>
            <a:ext cx="7940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Нейронные сети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0" name="Google Shape;770;p131"/>
          <p:cNvSpPr txBox="1"/>
          <p:nvPr/>
        </p:nvSpPr>
        <p:spPr>
          <a:xfrm>
            <a:off x="370100" y="945450"/>
            <a:ext cx="85008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Преимущества: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Могут моделировать очень сложные нелинейные зависимости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Хорошо масштабируются на большие датасеты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Показывают state-of-the-art результаты на многих задачах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Гибкость архитектуры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2"/>
          <p:cNvSpPr txBox="1"/>
          <p:nvPr>
            <p:ph type="title"/>
          </p:nvPr>
        </p:nvSpPr>
        <p:spPr>
          <a:xfrm>
            <a:off x="440525" y="438150"/>
            <a:ext cx="7940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Нейронные сети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6" name="Google Shape;776;p132"/>
          <p:cNvSpPr txBox="1"/>
          <p:nvPr/>
        </p:nvSpPr>
        <p:spPr>
          <a:xfrm>
            <a:off x="370100" y="945450"/>
            <a:ext cx="85008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Преимущества: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Могут моделировать очень сложные нелинейные зависимости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Хорошо масштабируются на большие датасеты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Показывают state-of-the-art результаты на многих задачах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Гибкость архитектуры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Недостатки: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"Черный ящик"  −  сложно интерпретировать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Требуют много данных для обучения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Долгое время обучения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Чувствительны к гиперпараметрам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Могут легко переобучиться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3"/>
          <p:cNvSpPr txBox="1"/>
          <p:nvPr>
            <p:ph type="title"/>
          </p:nvPr>
        </p:nvSpPr>
        <p:spPr>
          <a:xfrm>
            <a:off x="440525" y="438150"/>
            <a:ext cx="8485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моделей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133"/>
          <p:cNvSpPr txBox="1"/>
          <p:nvPr/>
        </p:nvSpPr>
        <p:spPr>
          <a:xfrm>
            <a:off x="355100" y="967050"/>
            <a:ext cx="145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16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4"/>
          <p:cNvSpPr txBox="1"/>
          <p:nvPr>
            <p:ph type="title"/>
          </p:nvPr>
        </p:nvSpPr>
        <p:spPr>
          <a:xfrm>
            <a:off x="440525" y="438150"/>
            <a:ext cx="8485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моделей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134"/>
          <p:cNvSpPr txBox="1"/>
          <p:nvPr/>
        </p:nvSpPr>
        <p:spPr>
          <a:xfrm>
            <a:off x="355100" y="967050"/>
            <a:ext cx="145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16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9" name="Google Shape;78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25" y="2491572"/>
            <a:ext cx="2208450" cy="8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35"/>
          <p:cNvSpPr txBox="1"/>
          <p:nvPr>
            <p:ph type="title"/>
          </p:nvPr>
        </p:nvSpPr>
        <p:spPr>
          <a:xfrm>
            <a:off x="440525" y="438150"/>
            <a:ext cx="8485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моделей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135"/>
          <p:cNvSpPr txBox="1"/>
          <p:nvPr/>
        </p:nvSpPr>
        <p:spPr>
          <a:xfrm>
            <a:off x="355100" y="967050"/>
            <a:ext cx="145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Запускаем блок 16 в ноутбуке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6" name="Google Shape;79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1" y="967050"/>
            <a:ext cx="5987276" cy="39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25" y="2491572"/>
            <a:ext cx="2208450" cy="8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6"/>
          <p:cNvSpPr txBox="1"/>
          <p:nvPr>
            <p:ph type="title"/>
          </p:nvPr>
        </p:nvSpPr>
        <p:spPr>
          <a:xfrm>
            <a:off x="440525" y="438150"/>
            <a:ext cx="8485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p136"/>
          <p:cNvSpPr txBox="1"/>
          <p:nvPr/>
        </p:nvSpPr>
        <p:spPr>
          <a:xfrm>
            <a:off x="370578" y="1114775"/>
            <a:ext cx="70344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Короткий список: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Начинаем с простых моделей (линейная регрессия).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Сравниваем их качество на отложенной выборке.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точность не устраивает — пробуем более сложные модели: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lphaL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деревья, случайный лес, kNN, нейросети.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4"/>
          <p:cNvSpPr txBox="1"/>
          <p:nvPr>
            <p:ph type="title"/>
          </p:nvPr>
        </p:nvSpPr>
        <p:spPr>
          <a:xfrm>
            <a:off x="440525" y="438150"/>
            <a:ext cx="6751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74"/>
          <p:cNvSpPr txBox="1"/>
          <p:nvPr/>
        </p:nvSpPr>
        <p:spPr>
          <a:xfrm>
            <a:off x="440525" y="1481676"/>
            <a:ext cx="6751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California Housing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качества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Методы регрессии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lphaL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lphaL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Деревья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lphaL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lphaL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 ближайших соседей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lphaL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Нейросети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и ссылки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37"/>
          <p:cNvSpPr txBox="1"/>
          <p:nvPr>
            <p:ph type="title"/>
          </p:nvPr>
        </p:nvSpPr>
        <p:spPr>
          <a:xfrm>
            <a:off x="440525" y="438150"/>
            <a:ext cx="8485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137"/>
          <p:cNvSpPr txBox="1"/>
          <p:nvPr/>
        </p:nvSpPr>
        <p:spPr>
          <a:xfrm>
            <a:off x="370578" y="1114775"/>
            <a:ext cx="70344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Короткий список: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Начинаем с простых моделей (линейная регрессия).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Сравниваем их качество на отложенной выборке.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точность не устраивает — пробуем более сложные модели: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lphaLcPeriod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деревья, случайный лес, kNN, нейросети.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Пара ключевых мыслей: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важна оценка по метрикам;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важна разделённая тестовая выборка;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нет «идеальной» модели — есть подходящая под задачу.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38"/>
          <p:cNvSpPr txBox="1"/>
          <p:nvPr>
            <p:ph type="title"/>
          </p:nvPr>
        </p:nvSpPr>
        <p:spPr>
          <a:xfrm>
            <a:off x="330480" y="328680"/>
            <a:ext cx="4049640" cy="202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</a:pPr>
            <a:r>
              <a:rPr b="1" i="0" lang="ru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5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 регрессии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75"/>
          <p:cNvSpPr txBox="1"/>
          <p:nvPr/>
        </p:nvSpPr>
        <p:spPr>
          <a:xfrm>
            <a:off x="486450" y="985025"/>
            <a:ext cx="7930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 - задача прогнозирование непрерывной числовой величины на основе входных данных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6"/>
          <p:cNvSpPr txBox="1"/>
          <p:nvPr>
            <p:ph type="title"/>
          </p:nvPr>
        </p:nvSpPr>
        <p:spPr>
          <a:xfrm>
            <a:off x="440525" y="438150"/>
            <a:ext cx="814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ru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 регрессии</a:t>
            </a:r>
            <a:endParaRPr b="1" sz="3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76"/>
          <p:cNvSpPr txBox="1"/>
          <p:nvPr/>
        </p:nvSpPr>
        <p:spPr>
          <a:xfrm>
            <a:off x="486450" y="985025"/>
            <a:ext cx="7930500" cy="30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 - задача прогнозирование непрерывной числовой величины на основе входных данных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Примеры задач: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прогноз цен на недвижимость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предсказание спроса на товары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оценка времени поездки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прогноз погоды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heme Montserrat">
  <a:themeElements>
    <a:clrScheme name="Шаблон 2023">
      <a:dk1>
        <a:srgbClr val="FEFFFE"/>
      </a:dk1>
      <a:lt1>
        <a:srgbClr val="000000"/>
      </a:lt1>
      <a:dk2>
        <a:srgbClr val="F1F1F1"/>
      </a:dk2>
      <a:lt2>
        <a:srgbClr val="000000"/>
      </a:lt2>
      <a:accent1>
        <a:srgbClr val="00C5A7"/>
      </a:accent1>
      <a:accent2>
        <a:srgbClr val="FF8126"/>
      </a:accent2>
      <a:accent3>
        <a:srgbClr val="26AD50"/>
      </a:accent3>
      <a:accent4>
        <a:srgbClr val="FE5948"/>
      </a:accent4>
      <a:accent5>
        <a:srgbClr val="2191FE"/>
      </a:accent5>
      <a:accent6>
        <a:srgbClr val="B850CF"/>
      </a:accent6>
      <a:hlink>
        <a:srgbClr val="0671F6"/>
      </a:hlink>
      <a:folHlink>
        <a:srgbClr val="0570F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